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63.xml" ContentType="application/vnd.openxmlformats-officedocument.presentationml.tags+xml"/>
  <Override PartName="/ppt/notesSlides/notesSlide49.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59"/>
  </p:notesMasterIdLst>
  <p:handoutMasterIdLst>
    <p:handoutMasterId r:id="rId60"/>
  </p:handoutMasterIdLst>
  <p:sldIdLst>
    <p:sldId id="256" r:id="rId6"/>
    <p:sldId id="390" r:id="rId7"/>
    <p:sldId id="257" r:id="rId8"/>
    <p:sldId id="258" r:id="rId9"/>
    <p:sldId id="260" r:id="rId10"/>
    <p:sldId id="261" r:id="rId11"/>
    <p:sldId id="262" r:id="rId12"/>
    <p:sldId id="308" r:id="rId13"/>
    <p:sldId id="263" r:id="rId14"/>
    <p:sldId id="265" r:id="rId15"/>
    <p:sldId id="266" r:id="rId16"/>
    <p:sldId id="267" r:id="rId17"/>
    <p:sldId id="389" r:id="rId18"/>
    <p:sldId id="268" r:id="rId19"/>
    <p:sldId id="309" r:id="rId20"/>
    <p:sldId id="269" r:id="rId21"/>
    <p:sldId id="310" r:id="rId22"/>
    <p:sldId id="270" r:id="rId23"/>
    <p:sldId id="271" r:id="rId24"/>
    <p:sldId id="274" r:id="rId25"/>
    <p:sldId id="275" r:id="rId26"/>
    <p:sldId id="276" r:id="rId27"/>
    <p:sldId id="277" r:id="rId28"/>
    <p:sldId id="382" r:id="rId29"/>
    <p:sldId id="279" r:id="rId30"/>
    <p:sldId id="312" r:id="rId31"/>
    <p:sldId id="280" r:id="rId32"/>
    <p:sldId id="294" r:id="rId33"/>
    <p:sldId id="295" r:id="rId34"/>
    <p:sldId id="296" r:id="rId35"/>
    <p:sldId id="297" r:id="rId36"/>
    <p:sldId id="298" r:id="rId37"/>
    <p:sldId id="301" r:id="rId38"/>
    <p:sldId id="299" r:id="rId39"/>
    <p:sldId id="304" r:id="rId40"/>
    <p:sldId id="282" r:id="rId41"/>
    <p:sldId id="300" r:id="rId42"/>
    <p:sldId id="283" r:id="rId43"/>
    <p:sldId id="284" r:id="rId44"/>
    <p:sldId id="306" r:id="rId45"/>
    <p:sldId id="285" r:id="rId46"/>
    <p:sldId id="286" r:id="rId47"/>
    <p:sldId id="287" r:id="rId48"/>
    <p:sldId id="288" r:id="rId49"/>
    <p:sldId id="289" r:id="rId50"/>
    <p:sldId id="290" r:id="rId51"/>
    <p:sldId id="305" r:id="rId52"/>
    <p:sldId id="291" r:id="rId53"/>
    <p:sldId id="292" r:id="rId54"/>
    <p:sldId id="293" r:id="rId55"/>
    <p:sldId id="386" r:id="rId56"/>
    <p:sldId id="387" r:id="rId57"/>
    <p:sldId id="388" r:id="rId58"/>
  </p:sldIdLst>
  <p:sldSz cx="9144000" cy="6858000" type="screen4x3"/>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78152" autoAdjust="0"/>
  </p:normalViewPr>
  <p:slideViewPr>
    <p:cSldViewPr snapToGrid="0">
      <p:cViewPr varScale="1">
        <p:scale>
          <a:sx n="76" d="100"/>
          <a:sy n="76" d="100"/>
        </p:scale>
        <p:origin x="1400" y="192"/>
      </p:cViewPr>
      <p:guideLst>
        <p:guide orient="horz" pos="2160"/>
        <p:guide pos="2880"/>
      </p:guideLst>
    </p:cSldViewPr>
  </p:slideViewPr>
  <p:notesTextViewPr>
    <p:cViewPr>
      <p:scale>
        <a:sx n="1" d="1"/>
        <a:sy n="1" d="1"/>
      </p:scale>
      <p:origin x="0" y="0"/>
    </p:cViewPr>
  </p:notesTextViewPr>
  <p:sorterViewPr>
    <p:cViewPr>
      <p:scale>
        <a:sx n="170" d="100"/>
        <a:sy n="17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tags" Target="tags/tag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67"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78C69C-B816-014E-85E3-AA5C3FB820D8}" type="doc">
      <dgm:prSet loTypeId="urn:microsoft.com/office/officeart/2005/8/layout/chevron1" loCatId="" qsTypeId="urn:microsoft.com/office/officeart/2005/8/quickstyle/simple1" qsCatId="simple" csTypeId="urn:microsoft.com/office/officeart/2005/8/colors/accent1_2" csCatId="accent1" phldr="1"/>
      <dgm:spPr/>
    </dgm:pt>
    <dgm:pt modelId="{E08CE4C7-07AE-F84D-BA25-97B42E0642A8}">
      <dgm:prSet phldrT="[Text]"/>
      <dgm:spPr>
        <a:solidFill>
          <a:srgbClr val="739600"/>
        </a:solidFill>
      </dgm:spPr>
      <dgm:t>
        <a:bodyPr/>
        <a:lstStyle/>
        <a:p>
          <a:r>
            <a:rPr lang="en-US" dirty="0"/>
            <a:t>1969: IBM charges separately for mainframe software</a:t>
          </a:r>
        </a:p>
      </dgm:t>
    </dgm:pt>
    <dgm:pt modelId="{2C3C9F55-CA36-5E4A-8F9E-E39273E8BEA4}" type="parTrans" cxnId="{D5AACD8F-B071-7941-AA68-B79D3EFA4E1B}">
      <dgm:prSet/>
      <dgm:spPr/>
      <dgm:t>
        <a:bodyPr/>
        <a:lstStyle/>
        <a:p>
          <a:endParaRPr lang="en-US"/>
        </a:p>
      </dgm:t>
    </dgm:pt>
    <dgm:pt modelId="{21CC9D64-75EF-2E45-A89C-9C6FA4DB43EF}" type="sibTrans" cxnId="{D5AACD8F-B071-7941-AA68-B79D3EFA4E1B}">
      <dgm:prSet/>
      <dgm:spPr/>
      <dgm:t>
        <a:bodyPr/>
        <a:lstStyle/>
        <a:p>
          <a:endParaRPr lang="en-US"/>
        </a:p>
      </dgm:t>
    </dgm:pt>
    <dgm:pt modelId="{09C0914B-0ADC-CD40-9506-C6F62569F841}">
      <dgm:prSet phldrT="[Text]"/>
      <dgm:spPr>
        <a:solidFill>
          <a:srgbClr val="739600"/>
        </a:solidFill>
      </dgm:spPr>
      <dgm:t>
        <a:bodyPr/>
        <a:lstStyle/>
        <a:p>
          <a:r>
            <a:rPr lang="en-US" dirty="0"/>
            <a:t>1976: Bill Gates urges hobbyists to stop copying software</a:t>
          </a:r>
        </a:p>
      </dgm:t>
    </dgm:pt>
    <dgm:pt modelId="{AA39DF83-984F-D948-B629-3E4EB2F8FE84}" type="parTrans" cxnId="{C40D33AC-A973-064D-8A56-88B046B87926}">
      <dgm:prSet/>
      <dgm:spPr/>
      <dgm:t>
        <a:bodyPr/>
        <a:lstStyle/>
        <a:p>
          <a:endParaRPr lang="en-US"/>
        </a:p>
      </dgm:t>
    </dgm:pt>
    <dgm:pt modelId="{A51ECB57-D9F9-0443-A0C0-C93C1BCF6DE3}" type="sibTrans" cxnId="{C40D33AC-A973-064D-8A56-88B046B87926}">
      <dgm:prSet/>
      <dgm:spPr/>
      <dgm:t>
        <a:bodyPr/>
        <a:lstStyle/>
        <a:p>
          <a:endParaRPr lang="en-US"/>
        </a:p>
      </dgm:t>
    </dgm:pt>
    <dgm:pt modelId="{C1D899BF-1D2B-C547-B0E7-3F425F23BCE3}">
      <dgm:prSet phldrT="[Text]"/>
      <dgm:spPr>
        <a:solidFill>
          <a:srgbClr val="739600"/>
        </a:solidFill>
      </dgm:spPr>
      <dgm:t>
        <a:bodyPr/>
        <a:lstStyle/>
        <a:p>
          <a:r>
            <a:rPr lang="en-US" dirty="0"/>
            <a:t>1980s-1990s:</a:t>
          </a:r>
        </a:p>
        <a:p>
          <a:r>
            <a:rPr lang="en-US" dirty="0"/>
            <a:t>Most software proprietary and closed-source</a:t>
          </a:r>
        </a:p>
      </dgm:t>
    </dgm:pt>
    <dgm:pt modelId="{CF3DD2A7-E102-5847-AC39-86A6BACC07F7}" type="parTrans" cxnId="{7EF53C8A-4E17-1F49-AB7B-3F4AD2014849}">
      <dgm:prSet/>
      <dgm:spPr/>
      <dgm:t>
        <a:bodyPr/>
        <a:lstStyle/>
        <a:p>
          <a:endParaRPr lang="en-US"/>
        </a:p>
      </dgm:t>
    </dgm:pt>
    <dgm:pt modelId="{1B5E6C73-6AFE-E948-B54B-FBB657CDF87F}" type="sibTrans" cxnId="{7EF53C8A-4E17-1F49-AB7B-3F4AD2014849}">
      <dgm:prSet/>
      <dgm:spPr/>
      <dgm:t>
        <a:bodyPr/>
        <a:lstStyle/>
        <a:p>
          <a:endParaRPr lang="en-US"/>
        </a:p>
      </dgm:t>
    </dgm:pt>
    <dgm:pt modelId="{4CCA4866-43A4-8840-A540-517ECC6D9B22}">
      <dgm:prSet phldrT="[Text]"/>
      <dgm:spPr>
        <a:solidFill>
          <a:srgbClr val="739600"/>
        </a:solidFill>
      </dgm:spPr>
      <dgm:t>
        <a:bodyPr/>
        <a:lstStyle/>
        <a:p>
          <a:r>
            <a:rPr lang="en-US" dirty="0"/>
            <a:t>1992: Apple vs. Franklin</a:t>
          </a:r>
        </a:p>
      </dgm:t>
    </dgm:pt>
    <dgm:pt modelId="{0B7371B2-15DB-8645-B694-CDF4AE5287D0}" type="parTrans" cxnId="{B54EF0F5-F10D-5643-974F-5FA34EEE5B47}">
      <dgm:prSet/>
      <dgm:spPr/>
      <dgm:t>
        <a:bodyPr/>
        <a:lstStyle/>
        <a:p>
          <a:endParaRPr lang="en-US"/>
        </a:p>
      </dgm:t>
    </dgm:pt>
    <dgm:pt modelId="{3946F70A-7D80-9642-9B7E-BD30903A49C8}" type="sibTrans" cxnId="{B54EF0F5-F10D-5643-974F-5FA34EEE5B47}">
      <dgm:prSet/>
      <dgm:spPr/>
      <dgm:t>
        <a:bodyPr/>
        <a:lstStyle/>
        <a:p>
          <a:endParaRPr lang="en-US"/>
        </a:p>
      </dgm:t>
    </dgm:pt>
    <dgm:pt modelId="{4923B7E1-35CE-AB45-B583-52A6F9C8B24D}">
      <dgm:prSet phldrT="[Text]"/>
      <dgm:spPr>
        <a:solidFill>
          <a:srgbClr val="739600"/>
        </a:solidFill>
      </dgm:spPr>
      <dgm:t>
        <a:bodyPr/>
        <a:lstStyle/>
        <a:p>
          <a:r>
            <a:rPr lang="en-US" dirty="0"/>
            <a:t>1993: IBM ships mainframe software object/binary only</a:t>
          </a:r>
        </a:p>
      </dgm:t>
    </dgm:pt>
    <dgm:pt modelId="{78E08824-1E7A-1140-8947-3CA7BB33DEAE}" type="parTrans" cxnId="{EAF875E0-8B55-E344-9F71-114901531F0F}">
      <dgm:prSet/>
      <dgm:spPr/>
      <dgm:t>
        <a:bodyPr/>
        <a:lstStyle/>
        <a:p>
          <a:endParaRPr lang="en-US"/>
        </a:p>
      </dgm:t>
    </dgm:pt>
    <dgm:pt modelId="{70F89F5A-8EC5-9A42-979E-0AC53A00FF63}" type="sibTrans" cxnId="{EAF875E0-8B55-E344-9F71-114901531F0F}">
      <dgm:prSet/>
      <dgm:spPr/>
      <dgm:t>
        <a:bodyPr/>
        <a:lstStyle/>
        <a:p>
          <a:endParaRPr lang="en-US"/>
        </a:p>
      </dgm:t>
    </dgm:pt>
    <dgm:pt modelId="{E35F9B62-197C-8644-8BCB-C148D26F7E88}" type="pres">
      <dgm:prSet presAssocID="{DC78C69C-B816-014E-85E3-AA5C3FB820D8}" presName="Name0" presStyleCnt="0">
        <dgm:presLayoutVars>
          <dgm:dir/>
          <dgm:animLvl val="lvl"/>
          <dgm:resizeHandles val="exact"/>
        </dgm:presLayoutVars>
      </dgm:prSet>
      <dgm:spPr/>
    </dgm:pt>
    <dgm:pt modelId="{B1CBE17F-DD14-6141-9A4B-C4F04C2768AB}" type="pres">
      <dgm:prSet presAssocID="{E08CE4C7-07AE-F84D-BA25-97B42E0642A8}" presName="parTxOnly" presStyleLbl="node1" presStyleIdx="0" presStyleCnt="5">
        <dgm:presLayoutVars>
          <dgm:chMax val="0"/>
          <dgm:chPref val="0"/>
          <dgm:bulletEnabled val="1"/>
        </dgm:presLayoutVars>
      </dgm:prSet>
      <dgm:spPr/>
    </dgm:pt>
    <dgm:pt modelId="{4C36FAA3-C73F-C541-A6DB-6957A090BB0C}" type="pres">
      <dgm:prSet presAssocID="{21CC9D64-75EF-2E45-A89C-9C6FA4DB43EF}" presName="parTxOnlySpace" presStyleCnt="0"/>
      <dgm:spPr/>
    </dgm:pt>
    <dgm:pt modelId="{0687B425-A392-604E-9B9F-0422BC911C9E}" type="pres">
      <dgm:prSet presAssocID="{09C0914B-0ADC-CD40-9506-C6F62569F841}" presName="parTxOnly" presStyleLbl="node1" presStyleIdx="1" presStyleCnt="5">
        <dgm:presLayoutVars>
          <dgm:chMax val="0"/>
          <dgm:chPref val="0"/>
          <dgm:bulletEnabled val="1"/>
        </dgm:presLayoutVars>
      </dgm:prSet>
      <dgm:spPr/>
    </dgm:pt>
    <dgm:pt modelId="{F3AE9FE2-4DD8-A242-A634-4D563DF0C063}" type="pres">
      <dgm:prSet presAssocID="{A51ECB57-D9F9-0443-A0C0-C93C1BCF6DE3}" presName="parTxOnlySpace" presStyleCnt="0"/>
      <dgm:spPr/>
    </dgm:pt>
    <dgm:pt modelId="{EE3A4773-C95B-FE40-ABB8-E069F7D4A569}" type="pres">
      <dgm:prSet presAssocID="{4CCA4866-43A4-8840-A540-517ECC6D9B22}" presName="parTxOnly" presStyleLbl="node1" presStyleIdx="2" presStyleCnt="5">
        <dgm:presLayoutVars>
          <dgm:chMax val="0"/>
          <dgm:chPref val="0"/>
          <dgm:bulletEnabled val="1"/>
        </dgm:presLayoutVars>
      </dgm:prSet>
      <dgm:spPr/>
    </dgm:pt>
    <dgm:pt modelId="{987DAE81-3A5A-5A48-8E6C-C1A52F34CF16}" type="pres">
      <dgm:prSet presAssocID="{3946F70A-7D80-9642-9B7E-BD30903A49C8}" presName="parTxOnlySpace" presStyleCnt="0"/>
      <dgm:spPr/>
    </dgm:pt>
    <dgm:pt modelId="{7FBD7167-F0F6-E644-80C1-1F56B79367A0}" type="pres">
      <dgm:prSet presAssocID="{4923B7E1-35CE-AB45-B583-52A6F9C8B24D}" presName="parTxOnly" presStyleLbl="node1" presStyleIdx="3" presStyleCnt="5">
        <dgm:presLayoutVars>
          <dgm:chMax val="0"/>
          <dgm:chPref val="0"/>
          <dgm:bulletEnabled val="1"/>
        </dgm:presLayoutVars>
      </dgm:prSet>
      <dgm:spPr/>
    </dgm:pt>
    <dgm:pt modelId="{AEC73502-18CB-6A4A-A17F-3DA8A679E30E}" type="pres">
      <dgm:prSet presAssocID="{70F89F5A-8EC5-9A42-979E-0AC53A00FF63}" presName="parTxOnlySpace" presStyleCnt="0"/>
      <dgm:spPr/>
    </dgm:pt>
    <dgm:pt modelId="{937FA3DA-7655-3E44-A3A3-CC4D1AB4F647}" type="pres">
      <dgm:prSet presAssocID="{C1D899BF-1D2B-C547-B0E7-3F425F23BCE3}" presName="parTxOnly" presStyleLbl="node1" presStyleIdx="4" presStyleCnt="5">
        <dgm:presLayoutVars>
          <dgm:chMax val="0"/>
          <dgm:chPref val="0"/>
          <dgm:bulletEnabled val="1"/>
        </dgm:presLayoutVars>
      </dgm:prSet>
      <dgm:spPr/>
    </dgm:pt>
  </dgm:ptLst>
  <dgm:cxnLst>
    <dgm:cxn modelId="{4A9ADA33-5C98-41AB-ADE4-5C783855203B}" type="presOf" srcId="{09C0914B-0ADC-CD40-9506-C6F62569F841}" destId="{0687B425-A392-604E-9B9F-0422BC911C9E}" srcOrd="0" destOrd="0" presId="urn:microsoft.com/office/officeart/2005/8/layout/chevron1"/>
    <dgm:cxn modelId="{7EF53C8A-4E17-1F49-AB7B-3F4AD2014849}" srcId="{DC78C69C-B816-014E-85E3-AA5C3FB820D8}" destId="{C1D899BF-1D2B-C547-B0E7-3F425F23BCE3}" srcOrd="4" destOrd="0" parTransId="{CF3DD2A7-E102-5847-AC39-86A6BACC07F7}" sibTransId="{1B5E6C73-6AFE-E948-B54B-FBB657CDF87F}"/>
    <dgm:cxn modelId="{D5AACD8F-B071-7941-AA68-B79D3EFA4E1B}" srcId="{DC78C69C-B816-014E-85E3-AA5C3FB820D8}" destId="{E08CE4C7-07AE-F84D-BA25-97B42E0642A8}" srcOrd="0" destOrd="0" parTransId="{2C3C9F55-CA36-5E4A-8F9E-E39273E8BEA4}" sibTransId="{21CC9D64-75EF-2E45-A89C-9C6FA4DB43EF}"/>
    <dgm:cxn modelId="{FC33BD92-2299-40D7-952D-79BCA79FF06D}" type="presOf" srcId="{DC78C69C-B816-014E-85E3-AA5C3FB820D8}" destId="{E35F9B62-197C-8644-8BCB-C148D26F7E88}" srcOrd="0" destOrd="0" presId="urn:microsoft.com/office/officeart/2005/8/layout/chevron1"/>
    <dgm:cxn modelId="{F66B35A0-B08A-42F7-A14E-50658BC98699}" type="presOf" srcId="{4CCA4866-43A4-8840-A540-517ECC6D9B22}" destId="{EE3A4773-C95B-FE40-ABB8-E069F7D4A569}" srcOrd="0" destOrd="0" presId="urn:microsoft.com/office/officeart/2005/8/layout/chevron1"/>
    <dgm:cxn modelId="{783BDCA4-52A5-4D7A-80A7-7B81FB2AE6A4}" type="presOf" srcId="{E08CE4C7-07AE-F84D-BA25-97B42E0642A8}" destId="{B1CBE17F-DD14-6141-9A4B-C4F04C2768AB}" srcOrd="0" destOrd="0" presId="urn:microsoft.com/office/officeart/2005/8/layout/chevron1"/>
    <dgm:cxn modelId="{C40D33AC-A973-064D-8A56-88B046B87926}" srcId="{DC78C69C-B816-014E-85E3-AA5C3FB820D8}" destId="{09C0914B-0ADC-CD40-9506-C6F62569F841}" srcOrd="1" destOrd="0" parTransId="{AA39DF83-984F-D948-B629-3E4EB2F8FE84}" sibTransId="{A51ECB57-D9F9-0443-A0C0-C93C1BCF6DE3}"/>
    <dgm:cxn modelId="{EAF875E0-8B55-E344-9F71-114901531F0F}" srcId="{DC78C69C-B816-014E-85E3-AA5C3FB820D8}" destId="{4923B7E1-35CE-AB45-B583-52A6F9C8B24D}" srcOrd="3" destOrd="0" parTransId="{78E08824-1E7A-1140-8947-3CA7BB33DEAE}" sibTransId="{70F89F5A-8EC5-9A42-979E-0AC53A00FF63}"/>
    <dgm:cxn modelId="{14702FE9-1150-48CF-9DE9-AFC9F43F418D}" type="presOf" srcId="{C1D899BF-1D2B-C547-B0E7-3F425F23BCE3}" destId="{937FA3DA-7655-3E44-A3A3-CC4D1AB4F647}" srcOrd="0" destOrd="0" presId="urn:microsoft.com/office/officeart/2005/8/layout/chevron1"/>
    <dgm:cxn modelId="{B54EF0F5-F10D-5643-974F-5FA34EEE5B47}" srcId="{DC78C69C-B816-014E-85E3-AA5C3FB820D8}" destId="{4CCA4866-43A4-8840-A540-517ECC6D9B22}" srcOrd="2" destOrd="0" parTransId="{0B7371B2-15DB-8645-B694-CDF4AE5287D0}" sibTransId="{3946F70A-7D80-9642-9B7E-BD30903A49C8}"/>
    <dgm:cxn modelId="{B8A716FB-65A4-4B1E-BA30-4DDD06505192}" type="presOf" srcId="{4923B7E1-35CE-AB45-B583-52A6F9C8B24D}" destId="{7FBD7167-F0F6-E644-80C1-1F56B79367A0}" srcOrd="0" destOrd="0" presId="urn:microsoft.com/office/officeart/2005/8/layout/chevron1"/>
    <dgm:cxn modelId="{92E5A971-5969-40BE-A859-0E6AB094CEAA}" type="presParOf" srcId="{E35F9B62-197C-8644-8BCB-C148D26F7E88}" destId="{B1CBE17F-DD14-6141-9A4B-C4F04C2768AB}" srcOrd="0" destOrd="0" presId="urn:microsoft.com/office/officeart/2005/8/layout/chevron1"/>
    <dgm:cxn modelId="{FA44DCA1-5887-4DFD-8944-A1C0352427B8}" type="presParOf" srcId="{E35F9B62-197C-8644-8BCB-C148D26F7E88}" destId="{4C36FAA3-C73F-C541-A6DB-6957A090BB0C}" srcOrd="1" destOrd="0" presId="urn:microsoft.com/office/officeart/2005/8/layout/chevron1"/>
    <dgm:cxn modelId="{1D920F01-85BB-4EF0-BBB3-01ABC5272217}" type="presParOf" srcId="{E35F9B62-197C-8644-8BCB-C148D26F7E88}" destId="{0687B425-A392-604E-9B9F-0422BC911C9E}" srcOrd="2" destOrd="0" presId="urn:microsoft.com/office/officeart/2005/8/layout/chevron1"/>
    <dgm:cxn modelId="{8336FE5B-81AA-4705-A10A-A4CA9BE1AE73}" type="presParOf" srcId="{E35F9B62-197C-8644-8BCB-C148D26F7E88}" destId="{F3AE9FE2-4DD8-A242-A634-4D563DF0C063}" srcOrd="3" destOrd="0" presId="urn:microsoft.com/office/officeart/2005/8/layout/chevron1"/>
    <dgm:cxn modelId="{83E7F34D-A0FD-4EB8-8F12-6DDF0EA722EE}" type="presParOf" srcId="{E35F9B62-197C-8644-8BCB-C148D26F7E88}" destId="{EE3A4773-C95B-FE40-ABB8-E069F7D4A569}" srcOrd="4" destOrd="0" presId="urn:microsoft.com/office/officeart/2005/8/layout/chevron1"/>
    <dgm:cxn modelId="{5598F76B-207E-4681-BFA3-F2D59AE82266}" type="presParOf" srcId="{E35F9B62-197C-8644-8BCB-C148D26F7E88}" destId="{987DAE81-3A5A-5A48-8E6C-C1A52F34CF16}" srcOrd="5" destOrd="0" presId="urn:microsoft.com/office/officeart/2005/8/layout/chevron1"/>
    <dgm:cxn modelId="{686DF688-CD5D-41DF-95DC-4A0108166F67}" type="presParOf" srcId="{E35F9B62-197C-8644-8BCB-C148D26F7E88}" destId="{7FBD7167-F0F6-E644-80C1-1F56B79367A0}" srcOrd="6" destOrd="0" presId="urn:microsoft.com/office/officeart/2005/8/layout/chevron1"/>
    <dgm:cxn modelId="{C29F67B5-3247-4C87-9B4D-63C4FFF6916D}" type="presParOf" srcId="{E35F9B62-197C-8644-8BCB-C148D26F7E88}" destId="{AEC73502-18CB-6A4A-A17F-3DA8A679E30E}" srcOrd="7" destOrd="0" presId="urn:microsoft.com/office/officeart/2005/8/layout/chevron1"/>
    <dgm:cxn modelId="{7F5784B8-69A2-4007-A205-46F11E84674C}" type="presParOf" srcId="{E35F9B62-197C-8644-8BCB-C148D26F7E88}" destId="{937FA3DA-7655-3E44-A3A3-CC4D1AB4F647}"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8C69C-B816-014E-85E3-AA5C3FB820D8}" type="doc">
      <dgm:prSet loTypeId="urn:microsoft.com/office/officeart/2005/8/layout/chevron1" loCatId="" qsTypeId="urn:microsoft.com/office/officeart/2005/8/quickstyle/simple1" qsCatId="simple" csTypeId="urn:microsoft.com/office/officeart/2005/8/colors/accent1_2" csCatId="accent1" phldr="1"/>
      <dgm:spPr/>
    </dgm:pt>
    <dgm:pt modelId="{E08CE4C7-07AE-F84D-BA25-97B42E0642A8}">
      <dgm:prSet phldrT="[Text]"/>
      <dgm:spPr/>
      <dgm:t>
        <a:bodyPr/>
        <a:lstStyle/>
        <a:p>
          <a:r>
            <a:rPr lang="en-US" dirty="0"/>
            <a:t>1983:</a:t>
          </a:r>
          <a:br>
            <a:rPr lang="en-US" dirty="0"/>
          </a:br>
          <a:r>
            <a:rPr lang="en-US" dirty="0"/>
            <a:t>GNU</a:t>
          </a:r>
        </a:p>
      </dgm:t>
    </dgm:pt>
    <dgm:pt modelId="{2C3C9F55-CA36-5E4A-8F9E-E39273E8BEA4}" type="parTrans" cxnId="{D5AACD8F-B071-7941-AA68-B79D3EFA4E1B}">
      <dgm:prSet/>
      <dgm:spPr/>
      <dgm:t>
        <a:bodyPr/>
        <a:lstStyle/>
        <a:p>
          <a:endParaRPr lang="en-US"/>
        </a:p>
      </dgm:t>
    </dgm:pt>
    <dgm:pt modelId="{21CC9D64-75EF-2E45-A89C-9C6FA4DB43EF}" type="sibTrans" cxnId="{D5AACD8F-B071-7941-AA68-B79D3EFA4E1B}">
      <dgm:prSet/>
      <dgm:spPr/>
      <dgm:t>
        <a:bodyPr/>
        <a:lstStyle/>
        <a:p>
          <a:endParaRPr lang="en-US"/>
        </a:p>
      </dgm:t>
    </dgm:pt>
    <dgm:pt modelId="{09C0914B-0ADC-CD40-9506-C6F62569F841}">
      <dgm:prSet phldrT="[Text]"/>
      <dgm:spPr/>
      <dgm:t>
        <a:bodyPr/>
        <a:lstStyle/>
        <a:p>
          <a:r>
            <a:rPr lang="en-US" dirty="0"/>
            <a:t>1990s:</a:t>
          </a:r>
          <a:br>
            <a:rPr lang="en-US" dirty="0"/>
          </a:br>
          <a:r>
            <a:rPr lang="en-US" dirty="0"/>
            <a:t>Internet makes</a:t>
          </a:r>
          <a:br>
            <a:rPr lang="en-US" dirty="0"/>
          </a:br>
          <a:r>
            <a:rPr lang="en-US" dirty="0"/>
            <a:t>Free Software popular</a:t>
          </a:r>
        </a:p>
      </dgm:t>
    </dgm:pt>
    <dgm:pt modelId="{AA39DF83-984F-D948-B629-3E4EB2F8FE84}" type="parTrans" cxnId="{C40D33AC-A973-064D-8A56-88B046B87926}">
      <dgm:prSet/>
      <dgm:spPr/>
      <dgm:t>
        <a:bodyPr/>
        <a:lstStyle/>
        <a:p>
          <a:endParaRPr lang="en-US"/>
        </a:p>
      </dgm:t>
    </dgm:pt>
    <dgm:pt modelId="{A51ECB57-D9F9-0443-A0C0-C93C1BCF6DE3}" type="sibTrans" cxnId="{C40D33AC-A973-064D-8A56-88B046B87926}">
      <dgm:prSet/>
      <dgm:spPr/>
      <dgm:t>
        <a:bodyPr/>
        <a:lstStyle/>
        <a:p>
          <a:endParaRPr lang="en-US"/>
        </a:p>
      </dgm:t>
    </dgm:pt>
    <dgm:pt modelId="{C1D899BF-1D2B-C547-B0E7-3F425F23BCE3}">
      <dgm:prSet phldrT="[Text]"/>
      <dgm:spPr/>
      <dgm:t>
        <a:bodyPr/>
        <a:lstStyle/>
        <a:p>
          <a:r>
            <a:rPr lang="en-US" dirty="0"/>
            <a:t>2000s:</a:t>
          </a:r>
        </a:p>
        <a:p>
          <a:r>
            <a:rPr lang="en-US" dirty="0"/>
            <a:t>Open Source is mainstream</a:t>
          </a:r>
        </a:p>
      </dgm:t>
    </dgm:pt>
    <dgm:pt modelId="{CF3DD2A7-E102-5847-AC39-86A6BACC07F7}" type="parTrans" cxnId="{7EF53C8A-4E17-1F49-AB7B-3F4AD2014849}">
      <dgm:prSet/>
      <dgm:spPr/>
      <dgm:t>
        <a:bodyPr/>
        <a:lstStyle/>
        <a:p>
          <a:endParaRPr lang="en-US"/>
        </a:p>
      </dgm:t>
    </dgm:pt>
    <dgm:pt modelId="{1B5E6C73-6AFE-E948-B54B-FBB657CDF87F}" type="sibTrans" cxnId="{7EF53C8A-4E17-1F49-AB7B-3F4AD2014849}">
      <dgm:prSet/>
      <dgm:spPr/>
      <dgm:t>
        <a:bodyPr/>
        <a:lstStyle/>
        <a:p>
          <a:endParaRPr lang="en-US"/>
        </a:p>
      </dgm:t>
    </dgm:pt>
    <dgm:pt modelId="{4CCA4866-43A4-8840-A540-517ECC6D9B22}">
      <dgm:prSet phldrT="[Text]"/>
      <dgm:spPr/>
      <dgm:t>
        <a:bodyPr/>
        <a:lstStyle/>
        <a:p>
          <a:r>
            <a:rPr lang="en-US" dirty="0"/>
            <a:t>1991:</a:t>
          </a:r>
          <a:br>
            <a:rPr lang="en-US" dirty="0"/>
          </a:br>
          <a:r>
            <a:rPr lang="en-US" dirty="0"/>
            <a:t>Linux</a:t>
          </a:r>
        </a:p>
      </dgm:t>
    </dgm:pt>
    <dgm:pt modelId="{0B7371B2-15DB-8645-B694-CDF4AE5287D0}" type="parTrans" cxnId="{B54EF0F5-F10D-5643-974F-5FA34EEE5B47}">
      <dgm:prSet/>
      <dgm:spPr/>
      <dgm:t>
        <a:bodyPr/>
        <a:lstStyle/>
        <a:p>
          <a:endParaRPr lang="en-US"/>
        </a:p>
      </dgm:t>
    </dgm:pt>
    <dgm:pt modelId="{3946F70A-7D80-9642-9B7E-BD30903A49C8}" type="sibTrans" cxnId="{B54EF0F5-F10D-5643-974F-5FA34EEE5B47}">
      <dgm:prSet/>
      <dgm:spPr/>
      <dgm:t>
        <a:bodyPr/>
        <a:lstStyle/>
        <a:p>
          <a:endParaRPr lang="en-US"/>
        </a:p>
      </dgm:t>
    </dgm:pt>
    <dgm:pt modelId="{4923B7E1-35CE-AB45-B583-52A6F9C8B24D}">
      <dgm:prSet phldrT="[Text]"/>
      <dgm:spPr/>
      <dgm:t>
        <a:bodyPr/>
        <a:lstStyle/>
        <a:p>
          <a:r>
            <a:rPr lang="en-US" dirty="0"/>
            <a:t>Late 1997:</a:t>
          </a:r>
          <a:br>
            <a:rPr lang="en-US" dirty="0"/>
          </a:br>
          <a:r>
            <a:rPr lang="en-US" dirty="0"/>
            <a:t>Cathedral and Bazaar</a:t>
          </a:r>
        </a:p>
      </dgm:t>
    </dgm:pt>
    <dgm:pt modelId="{78E08824-1E7A-1140-8947-3CA7BB33DEAE}" type="parTrans" cxnId="{EAF875E0-8B55-E344-9F71-114901531F0F}">
      <dgm:prSet/>
      <dgm:spPr/>
      <dgm:t>
        <a:bodyPr/>
        <a:lstStyle/>
        <a:p>
          <a:endParaRPr lang="en-US"/>
        </a:p>
      </dgm:t>
    </dgm:pt>
    <dgm:pt modelId="{70F89F5A-8EC5-9A42-979E-0AC53A00FF63}" type="sibTrans" cxnId="{EAF875E0-8B55-E344-9F71-114901531F0F}">
      <dgm:prSet/>
      <dgm:spPr/>
      <dgm:t>
        <a:bodyPr/>
        <a:lstStyle/>
        <a:p>
          <a:endParaRPr lang="en-US"/>
        </a:p>
      </dgm:t>
    </dgm:pt>
    <dgm:pt modelId="{E35F9B62-197C-8644-8BCB-C148D26F7E88}" type="pres">
      <dgm:prSet presAssocID="{DC78C69C-B816-014E-85E3-AA5C3FB820D8}" presName="Name0" presStyleCnt="0">
        <dgm:presLayoutVars>
          <dgm:dir/>
          <dgm:animLvl val="lvl"/>
          <dgm:resizeHandles val="exact"/>
        </dgm:presLayoutVars>
      </dgm:prSet>
      <dgm:spPr/>
    </dgm:pt>
    <dgm:pt modelId="{B1CBE17F-DD14-6141-9A4B-C4F04C2768AB}" type="pres">
      <dgm:prSet presAssocID="{E08CE4C7-07AE-F84D-BA25-97B42E0642A8}" presName="parTxOnly" presStyleLbl="node1" presStyleIdx="0" presStyleCnt="5">
        <dgm:presLayoutVars>
          <dgm:chMax val="0"/>
          <dgm:chPref val="0"/>
          <dgm:bulletEnabled val="1"/>
        </dgm:presLayoutVars>
      </dgm:prSet>
      <dgm:spPr/>
    </dgm:pt>
    <dgm:pt modelId="{4C36FAA3-C73F-C541-A6DB-6957A090BB0C}" type="pres">
      <dgm:prSet presAssocID="{21CC9D64-75EF-2E45-A89C-9C6FA4DB43EF}" presName="parTxOnlySpace" presStyleCnt="0"/>
      <dgm:spPr/>
    </dgm:pt>
    <dgm:pt modelId="{0687B425-A392-604E-9B9F-0422BC911C9E}" type="pres">
      <dgm:prSet presAssocID="{09C0914B-0ADC-CD40-9506-C6F62569F841}" presName="parTxOnly" presStyleLbl="node1" presStyleIdx="1" presStyleCnt="5">
        <dgm:presLayoutVars>
          <dgm:chMax val="0"/>
          <dgm:chPref val="0"/>
          <dgm:bulletEnabled val="1"/>
        </dgm:presLayoutVars>
      </dgm:prSet>
      <dgm:spPr/>
    </dgm:pt>
    <dgm:pt modelId="{F3AE9FE2-4DD8-A242-A634-4D563DF0C063}" type="pres">
      <dgm:prSet presAssocID="{A51ECB57-D9F9-0443-A0C0-C93C1BCF6DE3}" presName="parTxOnlySpace" presStyleCnt="0"/>
      <dgm:spPr/>
    </dgm:pt>
    <dgm:pt modelId="{EE3A4773-C95B-FE40-ABB8-E069F7D4A569}" type="pres">
      <dgm:prSet presAssocID="{4CCA4866-43A4-8840-A540-517ECC6D9B22}" presName="parTxOnly" presStyleLbl="node1" presStyleIdx="2" presStyleCnt="5">
        <dgm:presLayoutVars>
          <dgm:chMax val="0"/>
          <dgm:chPref val="0"/>
          <dgm:bulletEnabled val="1"/>
        </dgm:presLayoutVars>
      </dgm:prSet>
      <dgm:spPr/>
    </dgm:pt>
    <dgm:pt modelId="{987DAE81-3A5A-5A48-8E6C-C1A52F34CF16}" type="pres">
      <dgm:prSet presAssocID="{3946F70A-7D80-9642-9B7E-BD30903A49C8}" presName="parTxOnlySpace" presStyleCnt="0"/>
      <dgm:spPr/>
    </dgm:pt>
    <dgm:pt modelId="{7FBD7167-F0F6-E644-80C1-1F56B79367A0}" type="pres">
      <dgm:prSet presAssocID="{4923B7E1-35CE-AB45-B583-52A6F9C8B24D}" presName="parTxOnly" presStyleLbl="node1" presStyleIdx="3" presStyleCnt="5">
        <dgm:presLayoutVars>
          <dgm:chMax val="0"/>
          <dgm:chPref val="0"/>
          <dgm:bulletEnabled val="1"/>
        </dgm:presLayoutVars>
      </dgm:prSet>
      <dgm:spPr/>
    </dgm:pt>
    <dgm:pt modelId="{AEC73502-18CB-6A4A-A17F-3DA8A679E30E}" type="pres">
      <dgm:prSet presAssocID="{70F89F5A-8EC5-9A42-979E-0AC53A00FF63}" presName="parTxOnlySpace" presStyleCnt="0"/>
      <dgm:spPr/>
    </dgm:pt>
    <dgm:pt modelId="{937FA3DA-7655-3E44-A3A3-CC4D1AB4F647}" type="pres">
      <dgm:prSet presAssocID="{C1D899BF-1D2B-C547-B0E7-3F425F23BCE3}" presName="parTxOnly" presStyleLbl="node1" presStyleIdx="4" presStyleCnt="5">
        <dgm:presLayoutVars>
          <dgm:chMax val="0"/>
          <dgm:chPref val="0"/>
          <dgm:bulletEnabled val="1"/>
        </dgm:presLayoutVars>
      </dgm:prSet>
      <dgm:spPr/>
    </dgm:pt>
  </dgm:ptLst>
  <dgm:cxnLst>
    <dgm:cxn modelId="{8A472126-20B1-D14C-AE3E-A126D47E7EB8}" type="presOf" srcId="{C1D899BF-1D2B-C547-B0E7-3F425F23BCE3}" destId="{937FA3DA-7655-3E44-A3A3-CC4D1AB4F647}" srcOrd="0" destOrd="0" presId="urn:microsoft.com/office/officeart/2005/8/layout/chevron1"/>
    <dgm:cxn modelId="{887FB12A-529E-6E46-8001-D684BB8962A4}" type="presOf" srcId="{E08CE4C7-07AE-F84D-BA25-97B42E0642A8}" destId="{B1CBE17F-DD14-6141-9A4B-C4F04C2768AB}" srcOrd="0" destOrd="0" presId="urn:microsoft.com/office/officeart/2005/8/layout/chevron1"/>
    <dgm:cxn modelId="{A3E7692B-2EF2-FC47-AB1B-149DA72EC668}" type="presOf" srcId="{09C0914B-0ADC-CD40-9506-C6F62569F841}" destId="{0687B425-A392-604E-9B9F-0422BC911C9E}" srcOrd="0" destOrd="0" presId="urn:microsoft.com/office/officeart/2005/8/layout/chevron1"/>
    <dgm:cxn modelId="{097C9C89-0724-0140-B308-D08EE1F23A1F}" type="presOf" srcId="{4CCA4866-43A4-8840-A540-517ECC6D9B22}" destId="{EE3A4773-C95B-FE40-ABB8-E069F7D4A569}" srcOrd="0" destOrd="0" presId="urn:microsoft.com/office/officeart/2005/8/layout/chevron1"/>
    <dgm:cxn modelId="{7EF53C8A-4E17-1F49-AB7B-3F4AD2014849}" srcId="{DC78C69C-B816-014E-85E3-AA5C3FB820D8}" destId="{C1D899BF-1D2B-C547-B0E7-3F425F23BCE3}" srcOrd="4" destOrd="0" parTransId="{CF3DD2A7-E102-5847-AC39-86A6BACC07F7}" sibTransId="{1B5E6C73-6AFE-E948-B54B-FBB657CDF87F}"/>
    <dgm:cxn modelId="{D5AACD8F-B071-7941-AA68-B79D3EFA4E1B}" srcId="{DC78C69C-B816-014E-85E3-AA5C3FB820D8}" destId="{E08CE4C7-07AE-F84D-BA25-97B42E0642A8}" srcOrd="0" destOrd="0" parTransId="{2C3C9F55-CA36-5E4A-8F9E-E39273E8BEA4}" sibTransId="{21CC9D64-75EF-2E45-A89C-9C6FA4DB43EF}"/>
    <dgm:cxn modelId="{B026ED92-96FA-C247-9377-3A6F97A8BF99}" type="presOf" srcId="{4923B7E1-35CE-AB45-B583-52A6F9C8B24D}" destId="{7FBD7167-F0F6-E644-80C1-1F56B79367A0}" srcOrd="0" destOrd="0" presId="urn:microsoft.com/office/officeart/2005/8/layout/chevron1"/>
    <dgm:cxn modelId="{C40D33AC-A973-064D-8A56-88B046B87926}" srcId="{DC78C69C-B816-014E-85E3-AA5C3FB820D8}" destId="{09C0914B-0ADC-CD40-9506-C6F62569F841}" srcOrd="1" destOrd="0" parTransId="{AA39DF83-984F-D948-B629-3E4EB2F8FE84}" sibTransId="{A51ECB57-D9F9-0443-A0C0-C93C1BCF6DE3}"/>
    <dgm:cxn modelId="{0184ACCA-46A1-6D43-8E3B-9E7F274CE465}" type="presOf" srcId="{DC78C69C-B816-014E-85E3-AA5C3FB820D8}" destId="{E35F9B62-197C-8644-8BCB-C148D26F7E88}" srcOrd="0" destOrd="0" presId="urn:microsoft.com/office/officeart/2005/8/layout/chevron1"/>
    <dgm:cxn modelId="{EAF875E0-8B55-E344-9F71-114901531F0F}" srcId="{DC78C69C-B816-014E-85E3-AA5C3FB820D8}" destId="{4923B7E1-35CE-AB45-B583-52A6F9C8B24D}" srcOrd="3" destOrd="0" parTransId="{78E08824-1E7A-1140-8947-3CA7BB33DEAE}" sibTransId="{70F89F5A-8EC5-9A42-979E-0AC53A00FF63}"/>
    <dgm:cxn modelId="{B54EF0F5-F10D-5643-974F-5FA34EEE5B47}" srcId="{DC78C69C-B816-014E-85E3-AA5C3FB820D8}" destId="{4CCA4866-43A4-8840-A540-517ECC6D9B22}" srcOrd="2" destOrd="0" parTransId="{0B7371B2-15DB-8645-B694-CDF4AE5287D0}" sibTransId="{3946F70A-7D80-9642-9B7E-BD30903A49C8}"/>
    <dgm:cxn modelId="{92D10E8D-4719-6748-911D-90B663A4CE47}" type="presParOf" srcId="{E35F9B62-197C-8644-8BCB-C148D26F7E88}" destId="{B1CBE17F-DD14-6141-9A4B-C4F04C2768AB}" srcOrd="0" destOrd="0" presId="urn:microsoft.com/office/officeart/2005/8/layout/chevron1"/>
    <dgm:cxn modelId="{8E1402F9-DD06-FB43-9638-A207755579FE}" type="presParOf" srcId="{E35F9B62-197C-8644-8BCB-C148D26F7E88}" destId="{4C36FAA3-C73F-C541-A6DB-6957A090BB0C}" srcOrd="1" destOrd="0" presId="urn:microsoft.com/office/officeart/2005/8/layout/chevron1"/>
    <dgm:cxn modelId="{9EA8DBB2-EBAB-934E-958A-3955C6A250B7}" type="presParOf" srcId="{E35F9B62-197C-8644-8BCB-C148D26F7E88}" destId="{0687B425-A392-604E-9B9F-0422BC911C9E}" srcOrd="2" destOrd="0" presId="urn:microsoft.com/office/officeart/2005/8/layout/chevron1"/>
    <dgm:cxn modelId="{E7B2D38E-A27D-7E49-A85A-EEC650E99295}" type="presParOf" srcId="{E35F9B62-197C-8644-8BCB-C148D26F7E88}" destId="{F3AE9FE2-4DD8-A242-A634-4D563DF0C063}" srcOrd="3" destOrd="0" presId="urn:microsoft.com/office/officeart/2005/8/layout/chevron1"/>
    <dgm:cxn modelId="{9959A1AB-EE73-AB44-85FF-97F8FFD6DB9F}" type="presParOf" srcId="{E35F9B62-197C-8644-8BCB-C148D26F7E88}" destId="{EE3A4773-C95B-FE40-ABB8-E069F7D4A569}" srcOrd="4" destOrd="0" presId="urn:microsoft.com/office/officeart/2005/8/layout/chevron1"/>
    <dgm:cxn modelId="{9CBD0C7F-3A52-C347-9ABE-E9DF310EF404}" type="presParOf" srcId="{E35F9B62-197C-8644-8BCB-C148D26F7E88}" destId="{987DAE81-3A5A-5A48-8E6C-C1A52F34CF16}" srcOrd="5" destOrd="0" presId="urn:microsoft.com/office/officeart/2005/8/layout/chevron1"/>
    <dgm:cxn modelId="{E47A4FB3-67D8-4549-9CE4-EB6C6C101E99}" type="presParOf" srcId="{E35F9B62-197C-8644-8BCB-C148D26F7E88}" destId="{7FBD7167-F0F6-E644-80C1-1F56B79367A0}" srcOrd="6" destOrd="0" presId="urn:microsoft.com/office/officeart/2005/8/layout/chevron1"/>
    <dgm:cxn modelId="{13D2A127-4C65-4846-AFF2-2B6B5D25F736}" type="presParOf" srcId="{E35F9B62-197C-8644-8BCB-C148D26F7E88}" destId="{AEC73502-18CB-6A4A-A17F-3DA8A679E30E}" srcOrd="7" destOrd="0" presId="urn:microsoft.com/office/officeart/2005/8/layout/chevron1"/>
    <dgm:cxn modelId="{0899CB57-EEBE-1E46-BA15-CF8CE7B58132}" type="presParOf" srcId="{E35F9B62-197C-8644-8BCB-C148D26F7E88}" destId="{937FA3DA-7655-3E44-A3A3-CC4D1AB4F64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78C69C-B816-014E-85E3-AA5C3FB820D8}" type="doc">
      <dgm:prSet loTypeId="urn:microsoft.com/office/officeart/2005/8/layout/chevron1" loCatId="" qsTypeId="urn:microsoft.com/office/officeart/2005/8/quickstyle/simple1" qsCatId="simple" csTypeId="urn:microsoft.com/office/officeart/2005/8/colors/accent1_2" csCatId="accent1" phldr="1"/>
      <dgm:spPr/>
    </dgm:pt>
    <dgm:pt modelId="{E08CE4C7-07AE-F84D-BA25-97B42E0642A8}">
      <dgm:prSet phldrT="[Text]"/>
      <dgm:spPr>
        <a:solidFill>
          <a:srgbClr val="A22B38"/>
        </a:solidFill>
      </dgm:spPr>
      <dgm:t>
        <a:bodyPr/>
        <a:lstStyle/>
        <a:p>
          <a:r>
            <a:rPr lang="en-US" dirty="0"/>
            <a:t>2000</a:t>
          </a:r>
        </a:p>
      </dgm:t>
    </dgm:pt>
    <dgm:pt modelId="{2C3C9F55-CA36-5E4A-8F9E-E39273E8BEA4}" type="parTrans" cxnId="{D5AACD8F-B071-7941-AA68-B79D3EFA4E1B}">
      <dgm:prSet/>
      <dgm:spPr/>
      <dgm:t>
        <a:bodyPr/>
        <a:lstStyle/>
        <a:p>
          <a:endParaRPr lang="en-US"/>
        </a:p>
      </dgm:t>
    </dgm:pt>
    <dgm:pt modelId="{21CC9D64-75EF-2E45-A89C-9C6FA4DB43EF}" type="sibTrans" cxnId="{D5AACD8F-B071-7941-AA68-B79D3EFA4E1B}">
      <dgm:prSet/>
      <dgm:spPr/>
      <dgm:t>
        <a:bodyPr/>
        <a:lstStyle/>
        <a:p>
          <a:endParaRPr lang="en-US"/>
        </a:p>
      </dgm:t>
    </dgm:pt>
    <dgm:pt modelId="{09C0914B-0ADC-CD40-9506-C6F62569F841}">
      <dgm:prSet phldrT="[Text]"/>
      <dgm:spPr>
        <a:solidFill>
          <a:srgbClr val="A22B38"/>
        </a:solidFill>
      </dgm:spPr>
      <dgm:t>
        <a:bodyPr/>
        <a:lstStyle/>
        <a:p>
          <a:r>
            <a:rPr lang="en-US" dirty="0"/>
            <a:t>2005:</a:t>
          </a:r>
        </a:p>
        <a:p>
          <a:r>
            <a:rPr lang="en-US" dirty="0"/>
            <a:t>Git is created</a:t>
          </a:r>
        </a:p>
      </dgm:t>
    </dgm:pt>
    <dgm:pt modelId="{AA39DF83-984F-D948-B629-3E4EB2F8FE84}" type="parTrans" cxnId="{C40D33AC-A973-064D-8A56-88B046B87926}">
      <dgm:prSet/>
      <dgm:spPr/>
      <dgm:t>
        <a:bodyPr/>
        <a:lstStyle/>
        <a:p>
          <a:endParaRPr lang="en-US"/>
        </a:p>
      </dgm:t>
    </dgm:pt>
    <dgm:pt modelId="{A51ECB57-D9F9-0443-A0C0-C93C1BCF6DE3}" type="sibTrans" cxnId="{C40D33AC-A973-064D-8A56-88B046B87926}">
      <dgm:prSet/>
      <dgm:spPr/>
      <dgm:t>
        <a:bodyPr/>
        <a:lstStyle/>
        <a:p>
          <a:endParaRPr lang="en-US"/>
        </a:p>
      </dgm:t>
    </dgm:pt>
    <dgm:pt modelId="{4CCA4866-43A4-8840-A540-517ECC6D9B22}">
      <dgm:prSet phldrT="[Text]"/>
      <dgm:spPr>
        <a:solidFill>
          <a:srgbClr val="A22B38"/>
        </a:solidFill>
      </dgm:spPr>
      <dgm:t>
        <a:bodyPr/>
        <a:lstStyle/>
        <a:p>
          <a:r>
            <a:rPr lang="en-US" dirty="0"/>
            <a:t>2006:</a:t>
          </a:r>
        </a:p>
        <a:p>
          <a:r>
            <a:rPr lang="en-US" dirty="0"/>
            <a:t>Hadoop</a:t>
          </a:r>
        </a:p>
      </dgm:t>
    </dgm:pt>
    <dgm:pt modelId="{0B7371B2-15DB-8645-B694-CDF4AE5287D0}" type="parTrans" cxnId="{B54EF0F5-F10D-5643-974F-5FA34EEE5B47}">
      <dgm:prSet/>
      <dgm:spPr/>
      <dgm:t>
        <a:bodyPr/>
        <a:lstStyle/>
        <a:p>
          <a:endParaRPr lang="en-US"/>
        </a:p>
      </dgm:t>
    </dgm:pt>
    <dgm:pt modelId="{3946F70A-7D80-9642-9B7E-BD30903A49C8}" type="sibTrans" cxnId="{B54EF0F5-F10D-5643-974F-5FA34EEE5B47}">
      <dgm:prSet/>
      <dgm:spPr/>
      <dgm:t>
        <a:bodyPr/>
        <a:lstStyle/>
        <a:p>
          <a:endParaRPr lang="en-US"/>
        </a:p>
      </dgm:t>
    </dgm:pt>
    <dgm:pt modelId="{4923B7E1-35CE-AB45-B583-52A6F9C8B24D}">
      <dgm:prSet phldrT="[Text]"/>
      <dgm:spPr>
        <a:solidFill>
          <a:srgbClr val="A22B38"/>
        </a:solidFill>
      </dgm:spPr>
      <dgm:t>
        <a:bodyPr/>
        <a:lstStyle/>
        <a:p>
          <a:r>
            <a:rPr lang="en-US" dirty="0"/>
            <a:t>2008:</a:t>
          </a:r>
        </a:p>
        <a:p>
          <a:r>
            <a:rPr lang="en-US" dirty="0" err="1"/>
            <a:t>Github</a:t>
          </a:r>
          <a:endParaRPr lang="en-US" dirty="0"/>
        </a:p>
      </dgm:t>
    </dgm:pt>
    <dgm:pt modelId="{78E08824-1E7A-1140-8947-3CA7BB33DEAE}" type="parTrans" cxnId="{EAF875E0-8B55-E344-9F71-114901531F0F}">
      <dgm:prSet/>
      <dgm:spPr/>
      <dgm:t>
        <a:bodyPr/>
        <a:lstStyle/>
        <a:p>
          <a:endParaRPr lang="en-US"/>
        </a:p>
      </dgm:t>
    </dgm:pt>
    <dgm:pt modelId="{70F89F5A-8EC5-9A42-979E-0AC53A00FF63}" type="sibTrans" cxnId="{EAF875E0-8B55-E344-9F71-114901531F0F}">
      <dgm:prSet/>
      <dgm:spPr/>
      <dgm:t>
        <a:bodyPr/>
        <a:lstStyle/>
        <a:p>
          <a:endParaRPr lang="en-US"/>
        </a:p>
      </dgm:t>
    </dgm:pt>
    <dgm:pt modelId="{C1D899BF-1D2B-C547-B0E7-3F425F23BCE3}">
      <dgm:prSet phldrT="[Text]"/>
      <dgm:spPr>
        <a:solidFill>
          <a:srgbClr val="A22B38"/>
        </a:solidFill>
      </dgm:spPr>
      <dgm:t>
        <a:bodyPr/>
        <a:lstStyle/>
        <a:p>
          <a:r>
            <a:rPr lang="en-US" dirty="0"/>
            <a:t>We are here</a:t>
          </a:r>
        </a:p>
      </dgm:t>
    </dgm:pt>
    <dgm:pt modelId="{1B5E6C73-6AFE-E948-B54B-FBB657CDF87F}" type="sibTrans" cxnId="{7EF53C8A-4E17-1F49-AB7B-3F4AD2014849}">
      <dgm:prSet/>
      <dgm:spPr/>
      <dgm:t>
        <a:bodyPr/>
        <a:lstStyle/>
        <a:p>
          <a:endParaRPr lang="en-US"/>
        </a:p>
      </dgm:t>
    </dgm:pt>
    <dgm:pt modelId="{CF3DD2A7-E102-5847-AC39-86A6BACC07F7}" type="parTrans" cxnId="{7EF53C8A-4E17-1F49-AB7B-3F4AD2014849}">
      <dgm:prSet/>
      <dgm:spPr/>
      <dgm:t>
        <a:bodyPr/>
        <a:lstStyle/>
        <a:p>
          <a:endParaRPr lang="en-US"/>
        </a:p>
      </dgm:t>
    </dgm:pt>
    <dgm:pt modelId="{E35F9B62-197C-8644-8BCB-C148D26F7E88}" type="pres">
      <dgm:prSet presAssocID="{DC78C69C-B816-014E-85E3-AA5C3FB820D8}" presName="Name0" presStyleCnt="0">
        <dgm:presLayoutVars>
          <dgm:dir/>
          <dgm:animLvl val="lvl"/>
          <dgm:resizeHandles val="exact"/>
        </dgm:presLayoutVars>
      </dgm:prSet>
      <dgm:spPr/>
    </dgm:pt>
    <dgm:pt modelId="{B1CBE17F-DD14-6141-9A4B-C4F04C2768AB}" type="pres">
      <dgm:prSet presAssocID="{E08CE4C7-07AE-F84D-BA25-97B42E0642A8}" presName="parTxOnly" presStyleLbl="node1" presStyleIdx="0" presStyleCnt="5" custLinFactY="-27955" custLinFactNeighborX="-1123" custLinFactNeighborY="-100000">
        <dgm:presLayoutVars>
          <dgm:chMax val="0"/>
          <dgm:chPref val="0"/>
          <dgm:bulletEnabled val="1"/>
        </dgm:presLayoutVars>
      </dgm:prSet>
      <dgm:spPr/>
    </dgm:pt>
    <dgm:pt modelId="{4C36FAA3-C73F-C541-A6DB-6957A090BB0C}" type="pres">
      <dgm:prSet presAssocID="{21CC9D64-75EF-2E45-A89C-9C6FA4DB43EF}" presName="parTxOnlySpace" presStyleCnt="0"/>
      <dgm:spPr/>
    </dgm:pt>
    <dgm:pt modelId="{0687B425-A392-604E-9B9F-0422BC911C9E}" type="pres">
      <dgm:prSet presAssocID="{09C0914B-0ADC-CD40-9506-C6F62569F841}" presName="parTxOnly" presStyleLbl="node1" presStyleIdx="1" presStyleCnt="5" custLinFactY="-27955" custLinFactNeighborX="-1123" custLinFactNeighborY="-100000">
        <dgm:presLayoutVars>
          <dgm:chMax val="0"/>
          <dgm:chPref val="0"/>
          <dgm:bulletEnabled val="1"/>
        </dgm:presLayoutVars>
      </dgm:prSet>
      <dgm:spPr/>
    </dgm:pt>
    <dgm:pt modelId="{F3AE9FE2-4DD8-A242-A634-4D563DF0C063}" type="pres">
      <dgm:prSet presAssocID="{A51ECB57-D9F9-0443-A0C0-C93C1BCF6DE3}" presName="parTxOnlySpace" presStyleCnt="0"/>
      <dgm:spPr/>
    </dgm:pt>
    <dgm:pt modelId="{EE3A4773-C95B-FE40-ABB8-E069F7D4A569}" type="pres">
      <dgm:prSet presAssocID="{4CCA4866-43A4-8840-A540-517ECC6D9B22}" presName="parTxOnly" presStyleLbl="node1" presStyleIdx="2" presStyleCnt="5" custLinFactY="-27955" custLinFactNeighborX="-1123" custLinFactNeighborY="-100000">
        <dgm:presLayoutVars>
          <dgm:chMax val="0"/>
          <dgm:chPref val="0"/>
          <dgm:bulletEnabled val="1"/>
        </dgm:presLayoutVars>
      </dgm:prSet>
      <dgm:spPr/>
    </dgm:pt>
    <dgm:pt modelId="{987DAE81-3A5A-5A48-8E6C-C1A52F34CF16}" type="pres">
      <dgm:prSet presAssocID="{3946F70A-7D80-9642-9B7E-BD30903A49C8}" presName="parTxOnlySpace" presStyleCnt="0"/>
      <dgm:spPr/>
    </dgm:pt>
    <dgm:pt modelId="{7FBD7167-F0F6-E644-80C1-1F56B79367A0}" type="pres">
      <dgm:prSet presAssocID="{4923B7E1-35CE-AB45-B583-52A6F9C8B24D}" presName="parTxOnly" presStyleLbl="node1" presStyleIdx="3" presStyleCnt="5" custLinFactY="-27955" custLinFactNeighborX="-1123" custLinFactNeighborY="-100000">
        <dgm:presLayoutVars>
          <dgm:chMax val="0"/>
          <dgm:chPref val="0"/>
          <dgm:bulletEnabled val="1"/>
        </dgm:presLayoutVars>
      </dgm:prSet>
      <dgm:spPr/>
    </dgm:pt>
    <dgm:pt modelId="{AEC73502-18CB-6A4A-A17F-3DA8A679E30E}" type="pres">
      <dgm:prSet presAssocID="{70F89F5A-8EC5-9A42-979E-0AC53A00FF63}" presName="parTxOnlySpace" presStyleCnt="0"/>
      <dgm:spPr/>
    </dgm:pt>
    <dgm:pt modelId="{937FA3DA-7655-3E44-A3A3-CC4D1AB4F647}" type="pres">
      <dgm:prSet presAssocID="{C1D899BF-1D2B-C547-B0E7-3F425F23BCE3}" presName="parTxOnly" presStyleLbl="node1" presStyleIdx="4" presStyleCnt="5" custLinFactY="-27955" custLinFactNeighborX="-1123" custLinFactNeighborY="-100000">
        <dgm:presLayoutVars>
          <dgm:chMax val="0"/>
          <dgm:chPref val="0"/>
          <dgm:bulletEnabled val="1"/>
        </dgm:presLayoutVars>
      </dgm:prSet>
      <dgm:spPr/>
    </dgm:pt>
  </dgm:ptLst>
  <dgm:cxnLst>
    <dgm:cxn modelId="{8A472126-20B1-D14C-AE3E-A126D47E7EB8}" type="presOf" srcId="{C1D899BF-1D2B-C547-B0E7-3F425F23BCE3}" destId="{937FA3DA-7655-3E44-A3A3-CC4D1AB4F647}" srcOrd="0" destOrd="0" presId="urn:microsoft.com/office/officeart/2005/8/layout/chevron1"/>
    <dgm:cxn modelId="{887FB12A-529E-6E46-8001-D684BB8962A4}" type="presOf" srcId="{E08CE4C7-07AE-F84D-BA25-97B42E0642A8}" destId="{B1CBE17F-DD14-6141-9A4B-C4F04C2768AB}" srcOrd="0" destOrd="0" presId="urn:microsoft.com/office/officeart/2005/8/layout/chevron1"/>
    <dgm:cxn modelId="{A3E7692B-2EF2-FC47-AB1B-149DA72EC668}" type="presOf" srcId="{09C0914B-0ADC-CD40-9506-C6F62569F841}" destId="{0687B425-A392-604E-9B9F-0422BC911C9E}" srcOrd="0" destOrd="0" presId="urn:microsoft.com/office/officeart/2005/8/layout/chevron1"/>
    <dgm:cxn modelId="{097C9C89-0724-0140-B308-D08EE1F23A1F}" type="presOf" srcId="{4CCA4866-43A4-8840-A540-517ECC6D9B22}" destId="{EE3A4773-C95B-FE40-ABB8-E069F7D4A569}" srcOrd="0" destOrd="0" presId="urn:microsoft.com/office/officeart/2005/8/layout/chevron1"/>
    <dgm:cxn modelId="{7EF53C8A-4E17-1F49-AB7B-3F4AD2014849}" srcId="{DC78C69C-B816-014E-85E3-AA5C3FB820D8}" destId="{C1D899BF-1D2B-C547-B0E7-3F425F23BCE3}" srcOrd="4" destOrd="0" parTransId="{CF3DD2A7-E102-5847-AC39-86A6BACC07F7}" sibTransId="{1B5E6C73-6AFE-E948-B54B-FBB657CDF87F}"/>
    <dgm:cxn modelId="{D5AACD8F-B071-7941-AA68-B79D3EFA4E1B}" srcId="{DC78C69C-B816-014E-85E3-AA5C3FB820D8}" destId="{E08CE4C7-07AE-F84D-BA25-97B42E0642A8}" srcOrd="0" destOrd="0" parTransId="{2C3C9F55-CA36-5E4A-8F9E-E39273E8BEA4}" sibTransId="{21CC9D64-75EF-2E45-A89C-9C6FA4DB43EF}"/>
    <dgm:cxn modelId="{B026ED92-96FA-C247-9377-3A6F97A8BF99}" type="presOf" srcId="{4923B7E1-35CE-AB45-B583-52A6F9C8B24D}" destId="{7FBD7167-F0F6-E644-80C1-1F56B79367A0}" srcOrd="0" destOrd="0" presId="urn:microsoft.com/office/officeart/2005/8/layout/chevron1"/>
    <dgm:cxn modelId="{C40D33AC-A973-064D-8A56-88B046B87926}" srcId="{DC78C69C-B816-014E-85E3-AA5C3FB820D8}" destId="{09C0914B-0ADC-CD40-9506-C6F62569F841}" srcOrd="1" destOrd="0" parTransId="{AA39DF83-984F-D948-B629-3E4EB2F8FE84}" sibTransId="{A51ECB57-D9F9-0443-A0C0-C93C1BCF6DE3}"/>
    <dgm:cxn modelId="{0184ACCA-46A1-6D43-8E3B-9E7F274CE465}" type="presOf" srcId="{DC78C69C-B816-014E-85E3-AA5C3FB820D8}" destId="{E35F9B62-197C-8644-8BCB-C148D26F7E88}" srcOrd="0" destOrd="0" presId="urn:microsoft.com/office/officeart/2005/8/layout/chevron1"/>
    <dgm:cxn modelId="{EAF875E0-8B55-E344-9F71-114901531F0F}" srcId="{DC78C69C-B816-014E-85E3-AA5C3FB820D8}" destId="{4923B7E1-35CE-AB45-B583-52A6F9C8B24D}" srcOrd="3" destOrd="0" parTransId="{78E08824-1E7A-1140-8947-3CA7BB33DEAE}" sibTransId="{70F89F5A-8EC5-9A42-979E-0AC53A00FF63}"/>
    <dgm:cxn modelId="{B54EF0F5-F10D-5643-974F-5FA34EEE5B47}" srcId="{DC78C69C-B816-014E-85E3-AA5C3FB820D8}" destId="{4CCA4866-43A4-8840-A540-517ECC6D9B22}" srcOrd="2" destOrd="0" parTransId="{0B7371B2-15DB-8645-B694-CDF4AE5287D0}" sibTransId="{3946F70A-7D80-9642-9B7E-BD30903A49C8}"/>
    <dgm:cxn modelId="{92D10E8D-4719-6748-911D-90B663A4CE47}" type="presParOf" srcId="{E35F9B62-197C-8644-8BCB-C148D26F7E88}" destId="{B1CBE17F-DD14-6141-9A4B-C4F04C2768AB}" srcOrd="0" destOrd="0" presId="urn:microsoft.com/office/officeart/2005/8/layout/chevron1"/>
    <dgm:cxn modelId="{8E1402F9-DD06-FB43-9638-A207755579FE}" type="presParOf" srcId="{E35F9B62-197C-8644-8BCB-C148D26F7E88}" destId="{4C36FAA3-C73F-C541-A6DB-6957A090BB0C}" srcOrd="1" destOrd="0" presId="urn:microsoft.com/office/officeart/2005/8/layout/chevron1"/>
    <dgm:cxn modelId="{9EA8DBB2-EBAB-934E-958A-3955C6A250B7}" type="presParOf" srcId="{E35F9B62-197C-8644-8BCB-C148D26F7E88}" destId="{0687B425-A392-604E-9B9F-0422BC911C9E}" srcOrd="2" destOrd="0" presId="urn:microsoft.com/office/officeart/2005/8/layout/chevron1"/>
    <dgm:cxn modelId="{E7B2D38E-A27D-7E49-A85A-EEC650E99295}" type="presParOf" srcId="{E35F9B62-197C-8644-8BCB-C148D26F7E88}" destId="{F3AE9FE2-4DD8-A242-A634-4D563DF0C063}" srcOrd="3" destOrd="0" presId="urn:microsoft.com/office/officeart/2005/8/layout/chevron1"/>
    <dgm:cxn modelId="{9959A1AB-EE73-AB44-85FF-97F8FFD6DB9F}" type="presParOf" srcId="{E35F9B62-197C-8644-8BCB-C148D26F7E88}" destId="{EE3A4773-C95B-FE40-ABB8-E069F7D4A569}" srcOrd="4" destOrd="0" presId="urn:microsoft.com/office/officeart/2005/8/layout/chevron1"/>
    <dgm:cxn modelId="{9CBD0C7F-3A52-C347-9ABE-E9DF310EF404}" type="presParOf" srcId="{E35F9B62-197C-8644-8BCB-C148D26F7E88}" destId="{987DAE81-3A5A-5A48-8E6C-C1A52F34CF16}" srcOrd="5" destOrd="0" presId="urn:microsoft.com/office/officeart/2005/8/layout/chevron1"/>
    <dgm:cxn modelId="{E47A4FB3-67D8-4549-9CE4-EB6C6C101E99}" type="presParOf" srcId="{E35F9B62-197C-8644-8BCB-C148D26F7E88}" destId="{7FBD7167-F0F6-E644-80C1-1F56B79367A0}" srcOrd="6" destOrd="0" presId="urn:microsoft.com/office/officeart/2005/8/layout/chevron1"/>
    <dgm:cxn modelId="{13D2A127-4C65-4846-AFF2-2B6B5D25F736}" type="presParOf" srcId="{E35F9B62-197C-8644-8BCB-C148D26F7E88}" destId="{AEC73502-18CB-6A4A-A17F-3DA8A679E30E}" srcOrd="7" destOrd="0" presId="urn:microsoft.com/office/officeart/2005/8/layout/chevron1"/>
    <dgm:cxn modelId="{0899CB57-EEBE-1E46-BA15-CF8CE7B58132}" type="presParOf" srcId="{E35F9B62-197C-8644-8BCB-C148D26F7E88}" destId="{937FA3DA-7655-3E44-A3A3-CC4D1AB4F64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BE17F-DD14-6141-9A4B-C4F04C2768AB}">
      <dsp:nvSpPr>
        <dsp:cNvPr id="0" name=""/>
        <dsp:cNvSpPr/>
      </dsp:nvSpPr>
      <dsp:spPr>
        <a:xfrm>
          <a:off x="2071" y="1668746"/>
          <a:ext cx="1844050" cy="737620"/>
        </a:xfrm>
        <a:prstGeom prst="chevron">
          <a:avLst/>
        </a:prstGeom>
        <a:solidFill>
          <a:srgbClr val="739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1969: IBM charges separately for mainframe software</a:t>
          </a:r>
        </a:p>
      </dsp:txBody>
      <dsp:txXfrm>
        <a:off x="370881" y="1668746"/>
        <a:ext cx="1106430" cy="737620"/>
      </dsp:txXfrm>
    </dsp:sp>
    <dsp:sp modelId="{0687B425-A392-604E-9B9F-0422BC911C9E}">
      <dsp:nvSpPr>
        <dsp:cNvPr id="0" name=""/>
        <dsp:cNvSpPr/>
      </dsp:nvSpPr>
      <dsp:spPr>
        <a:xfrm>
          <a:off x="1661717" y="1668746"/>
          <a:ext cx="1844050" cy="737620"/>
        </a:xfrm>
        <a:prstGeom prst="chevron">
          <a:avLst/>
        </a:prstGeom>
        <a:solidFill>
          <a:srgbClr val="739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1976: Bill Gates urges hobbyists to stop copying software</a:t>
          </a:r>
        </a:p>
      </dsp:txBody>
      <dsp:txXfrm>
        <a:off x="2030527" y="1668746"/>
        <a:ext cx="1106430" cy="737620"/>
      </dsp:txXfrm>
    </dsp:sp>
    <dsp:sp modelId="{EE3A4773-C95B-FE40-ABB8-E069F7D4A569}">
      <dsp:nvSpPr>
        <dsp:cNvPr id="0" name=""/>
        <dsp:cNvSpPr/>
      </dsp:nvSpPr>
      <dsp:spPr>
        <a:xfrm>
          <a:off x="3321362" y="1668746"/>
          <a:ext cx="1844050" cy="737620"/>
        </a:xfrm>
        <a:prstGeom prst="chevron">
          <a:avLst/>
        </a:prstGeom>
        <a:solidFill>
          <a:srgbClr val="739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1992: Apple vs. Franklin</a:t>
          </a:r>
        </a:p>
      </dsp:txBody>
      <dsp:txXfrm>
        <a:off x="3690172" y="1668746"/>
        <a:ext cx="1106430" cy="737620"/>
      </dsp:txXfrm>
    </dsp:sp>
    <dsp:sp modelId="{7FBD7167-F0F6-E644-80C1-1F56B79367A0}">
      <dsp:nvSpPr>
        <dsp:cNvPr id="0" name=""/>
        <dsp:cNvSpPr/>
      </dsp:nvSpPr>
      <dsp:spPr>
        <a:xfrm>
          <a:off x="4981007" y="1668746"/>
          <a:ext cx="1844050" cy="737620"/>
        </a:xfrm>
        <a:prstGeom prst="chevron">
          <a:avLst/>
        </a:prstGeom>
        <a:solidFill>
          <a:srgbClr val="739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1993: IBM ships mainframe software object/binary only</a:t>
          </a:r>
        </a:p>
      </dsp:txBody>
      <dsp:txXfrm>
        <a:off x="5349817" y="1668746"/>
        <a:ext cx="1106430" cy="737620"/>
      </dsp:txXfrm>
    </dsp:sp>
    <dsp:sp modelId="{937FA3DA-7655-3E44-A3A3-CC4D1AB4F647}">
      <dsp:nvSpPr>
        <dsp:cNvPr id="0" name=""/>
        <dsp:cNvSpPr/>
      </dsp:nvSpPr>
      <dsp:spPr>
        <a:xfrm>
          <a:off x="6640652" y="1668746"/>
          <a:ext cx="1844050" cy="737620"/>
        </a:xfrm>
        <a:prstGeom prst="chevron">
          <a:avLst/>
        </a:prstGeom>
        <a:solidFill>
          <a:srgbClr val="739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1980s-1990s:</a:t>
          </a:r>
        </a:p>
        <a:p>
          <a:pPr marL="0" lvl="0" indent="0" algn="ctr" defTabSz="444500">
            <a:lnSpc>
              <a:spcPct val="90000"/>
            </a:lnSpc>
            <a:spcBef>
              <a:spcPct val="0"/>
            </a:spcBef>
            <a:spcAft>
              <a:spcPct val="35000"/>
            </a:spcAft>
            <a:buNone/>
          </a:pPr>
          <a:r>
            <a:rPr lang="en-US" sz="1000" kern="1200" dirty="0"/>
            <a:t>Most software proprietary and closed-source</a:t>
          </a:r>
        </a:p>
      </dsp:txBody>
      <dsp:txXfrm>
        <a:off x="7009462" y="1668746"/>
        <a:ext cx="1106430" cy="737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BE17F-DD14-6141-9A4B-C4F04C2768AB}">
      <dsp:nvSpPr>
        <dsp:cNvPr id="0" name=""/>
        <dsp:cNvSpPr/>
      </dsp:nvSpPr>
      <dsp:spPr>
        <a:xfrm>
          <a:off x="2071" y="1668746"/>
          <a:ext cx="1844050" cy="73762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1983:</a:t>
          </a:r>
          <a:br>
            <a:rPr lang="en-US" sz="1200" kern="1200" dirty="0"/>
          </a:br>
          <a:r>
            <a:rPr lang="en-US" sz="1200" kern="1200" dirty="0"/>
            <a:t>GNU</a:t>
          </a:r>
        </a:p>
      </dsp:txBody>
      <dsp:txXfrm>
        <a:off x="370881" y="1668746"/>
        <a:ext cx="1106430" cy="737620"/>
      </dsp:txXfrm>
    </dsp:sp>
    <dsp:sp modelId="{0687B425-A392-604E-9B9F-0422BC911C9E}">
      <dsp:nvSpPr>
        <dsp:cNvPr id="0" name=""/>
        <dsp:cNvSpPr/>
      </dsp:nvSpPr>
      <dsp:spPr>
        <a:xfrm>
          <a:off x="1661717" y="1668746"/>
          <a:ext cx="1844050" cy="73762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1990s:</a:t>
          </a:r>
          <a:br>
            <a:rPr lang="en-US" sz="1200" kern="1200" dirty="0"/>
          </a:br>
          <a:r>
            <a:rPr lang="en-US" sz="1200" kern="1200" dirty="0"/>
            <a:t>Internet makes</a:t>
          </a:r>
          <a:br>
            <a:rPr lang="en-US" sz="1200" kern="1200" dirty="0"/>
          </a:br>
          <a:r>
            <a:rPr lang="en-US" sz="1200" kern="1200" dirty="0"/>
            <a:t>Free Software popular</a:t>
          </a:r>
        </a:p>
      </dsp:txBody>
      <dsp:txXfrm>
        <a:off x="2030527" y="1668746"/>
        <a:ext cx="1106430" cy="737620"/>
      </dsp:txXfrm>
    </dsp:sp>
    <dsp:sp modelId="{EE3A4773-C95B-FE40-ABB8-E069F7D4A569}">
      <dsp:nvSpPr>
        <dsp:cNvPr id="0" name=""/>
        <dsp:cNvSpPr/>
      </dsp:nvSpPr>
      <dsp:spPr>
        <a:xfrm>
          <a:off x="3321362" y="1668746"/>
          <a:ext cx="1844050" cy="73762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1991:</a:t>
          </a:r>
          <a:br>
            <a:rPr lang="en-US" sz="1200" kern="1200" dirty="0"/>
          </a:br>
          <a:r>
            <a:rPr lang="en-US" sz="1200" kern="1200" dirty="0"/>
            <a:t>Linux</a:t>
          </a:r>
        </a:p>
      </dsp:txBody>
      <dsp:txXfrm>
        <a:off x="3690172" y="1668746"/>
        <a:ext cx="1106430" cy="737620"/>
      </dsp:txXfrm>
    </dsp:sp>
    <dsp:sp modelId="{7FBD7167-F0F6-E644-80C1-1F56B79367A0}">
      <dsp:nvSpPr>
        <dsp:cNvPr id="0" name=""/>
        <dsp:cNvSpPr/>
      </dsp:nvSpPr>
      <dsp:spPr>
        <a:xfrm>
          <a:off x="4981007" y="1668746"/>
          <a:ext cx="1844050" cy="73762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Late 1997:</a:t>
          </a:r>
          <a:br>
            <a:rPr lang="en-US" sz="1200" kern="1200" dirty="0"/>
          </a:br>
          <a:r>
            <a:rPr lang="en-US" sz="1200" kern="1200" dirty="0"/>
            <a:t>Cathedral and Bazaar</a:t>
          </a:r>
        </a:p>
      </dsp:txBody>
      <dsp:txXfrm>
        <a:off x="5349817" y="1668746"/>
        <a:ext cx="1106430" cy="737620"/>
      </dsp:txXfrm>
    </dsp:sp>
    <dsp:sp modelId="{937FA3DA-7655-3E44-A3A3-CC4D1AB4F647}">
      <dsp:nvSpPr>
        <dsp:cNvPr id="0" name=""/>
        <dsp:cNvSpPr/>
      </dsp:nvSpPr>
      <dsp:spPr>
        <a:xfrm>
          <a:off x="6640652" y="1668746"/>
          <a:ext cx="1844050" cy="73762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2000s:</a:t>
          </a:r>
        </a:p>
        <a:p>
          <a:pPr marL="0" lvl="0" indent="0" algn="ctr" defTabSz="533400">
            <a:lnSpc>
              <a:spcPct val="90000"/>
            </a:lnSpc>
            <a:spcBef>
              <a:spcPct val="0"/>
            </a:spcBef>
            <a:spcAft>
              <a:spcPct val="35000"/>
            </a:spcAft>
            <a:buNone/>
          </a:pPr>
          <a:r>
            <a:rPr lang="en-US" sz="1200" kern="1200" dirty="0"/>
            <a:t>Open Source is mainstream</a:t>
          </a:r>
        </a:p>
      </dsp:txBody>
      <dsp:txXfrm>
        <a:off x="7009462" y="1668746"/>
        <a:ext cx="1106430" cy="737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BE17F-DD14-6141-9A4B-C4F04C2768AB}">
      <dsp:nvSpPr>
        <dsp:cNvPr id="0" name=""/>
        <dsp:cNvSpPr/>
      </dsp:nvSpPr>
      <dsp:spPr>
        <a:xfrm>
          <a:off x="1" y="724924"/>
          <a:ext cx="1844050" cy="737620"/>
        </a:xfrm>
        <a:prstGeom prst="chevron">
          <a:avLst/>
        </a:prstGeom>
        <a:solidFill>
          <a:srgbClr val="A22B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2000</a:t>
          </a:r>
        </a:p>
      </dsp:txBody>
      <dsp:txXfrm>
        <a:off x="368811" y="724924"/>
        <a:ext cx="1106430" cy="737620"/>
      </dsp:txXfrm>
    </dsp:sp>
    <dsp:sp modelId="{0687B425-A392-604E-9B9F-0422BC911C9E}">
      <dsp:nvSpPr>
        <dsp:cNvPr id="0" name=""/>
        <dsp:cNvSpPr/>
      </dsp:nvSpPr>
      <dsp:spPr>
        <a:xfrm>
          <a:off x="1659646" y="724924"/>
          <a:ext cx="1844050" cy="737620"/>
        </a:xfrm>
        <a:prstGeom prst="chevron">
          <a:avLst/>
        </a:prstGeom>
        <a:solidFill>
          <a:srgbClr val="A22B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2005:</a:t>
          </a:r>
        </a:p>
        <a:p>
          <a:pPr marL="0" lvl="0" indent="0" algn="ctr" defTabSz="666750">
            <a:lnSpc>
              <a:spcPct val="90000"/>
            </a:lnSpc>
            <a:spcBef>
              <a:spcPct val="0"/>
            </a:spcBef>
            <a:spcAft>
              <a:spcPct val="35000"/>
            </a:spcAft>
            <a:buNone/>
          </a:pPr>
          <a:r>
            <a:rPr lang="en-US" sz="1500" kern="1200" dirty="0"/>
            <a:t>Git is created</a:t>
          </a:r>
        </a:p>
      </dsp:txBody>
      <dsp:txXfrm>
        <a:off x="2028456" y="724924"/>
        <a:ext cx="1106430" cy="737620"/>
      </dsp:txXfrm>
    </dsp:sp>
    <dsp:sp modelId="{EE3A4773-C95B-FE40-ABB8-E069F7D4A569}">
      <dsp:nvSpPr>
        <dsp:cNvPr id="0" name=""/>
        <dsp:cNvSpPr/>
      </dsp:nvSpPr>
      <dsp:spPr>
        <a:xfrm>
          <a:off x="3319291" y="724924"/>
          <a:ext cx="1844050" cy="737620"/>
        </a:xfrm>
        <a:prstGeom prst="chevron">
          <a:avLst/>
        </a:prstGeom>
        <a:solidFill>
          <a:srgbClr val="A22B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2006:</a:t>
          </a:r>
        </a:p>
        <a:p>
          <a:pPr marL="0" lvl="0" indent="0" algn="ctr" defTabSz="666750">
            <a:lnSpc>
              <a:spcPct val="90000"/>
            </a:lnSpc>
            <a:spcBef>
              <a:spcPct val="0"/>
            </a:spcBef>
            <a:spcAft>
              <a:spcPct val="35000"/>
            </a:spcAft>
            <a:buNone/>
          </a:pPr>
          <a:r>
            <a:rPr lang="en-US" sz="1500" kern="1200" dirty="0"/>
            <a:t>Hadoop</a:t>
          </a:r>
        </a:p>
      </dsp:txBody>
      <dsp:txXfrm>
        <a:off x="3688101" y="724924"/>
        <a:ext cx="1106430" cy="737620"/>
      </dsp:txXfrm>
    </dsp:sp>
    <dsp:sp modelId="{7FBD7167-F0F6-E644-80C1-1F56B79367A0}">
      <dsp:nvSpPr>
        <dsp:cNvPr id="0" name=""/>
        <dsp:cNvSpPr/>
      </dsp:nvSpPr>
      <dsp:spPr>
        <a:xfrm>
          <a:off x="4978936" y="724924"/>
          <a:ext cx="1844050" cy="737620"/>
        </a:xfrm>
        <a:prstGeom prst="chevron">
          <a:avLst/>
        </a:prstGeom>
        <a:solidFill>
          <a:srgbClr val="A22B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2008:</a:t>
          </a:r>
        </a:p>
        <a:p>
          <a:pPr marL="0" lvl="0" indent="0" algn="ctr" defTabSz="666750">
            <a:lnSpc>
              <a:spcPct val="90000"/>
            </a:lnSpc>
            <a:spcBef>
              <a:spcPct val="0"/>
            </a:spcBef>
            <a:spcAft>
              <a:spcPct val="35000"/>
            </a:spcAft>
            <a:buNone/>
          </a:pPr>
          <a:r>
            <a:rPr lang="en-US" sz="1500" kern="1200" dirty="0" err="1"/>
            <a:t>Github</a:t>
          </a:r>
          <a:endParaRPr lang="en-US" sz="1500" kern="1200" dirty="0"/>
        </a:p>
      </dsp:txBody>
      <dsp:txXfrm>
        <a:off x="5347746" y="724924"/>
        <a:ext cx="1106430" cy="737620"/>
      </dsp:txXfrm>
    </dsp:sp>
    <dsp:sp modelId="{937FA3DA-7655-3E44-A3A3-CC4D1AB4F647}">
      <dsp:nvSpPr>
        <dsp:cNvPr id="0" name=""/>
        <dsp:cNvSpPr/>
      </dsp:nvSpPr>
      <dsp:spPr>
        <a:xfrm>
          <a:off x="6638581" y="724924"/>
          <a:ext cx="1844050" cy="737620"/>
        </a:xfrm>
        <a:prstGeom prst="chevron">
          <a:avLst/>
        </a:prstGeom>
        <a:solidFill>
          <a:srgbClr val="A22B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We are here</a:t>
          </a:r>
        </a:p>
      </dsp:txBody>
      <dsp:txXfrm>
        <a:off x="7007391" y="724924"/>
        <a:ext cx="1106430" cy="7376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7/11/18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Dave_Winer"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Universal_Description_Discovery_and_Integration" TargetMode="External"/><Relationship Id="rId5" Type="http://schemas.openxmlformats.org/officeDocument/2006/relationships/hyperlink" Target="https://en.wikipedia.org/wiki/Web_Services_Description_Language" TargetMode="External"/><Relationship Id="rId4" Type="http://schemas.openxmlformats.org/officeDocument/2006/relationships/hyperlink" Target="https://en.wikipedia.org/wiki/Don_Box"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Program_stat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3029955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Eric Raymond, together with Richard Stallman, contributed to the social acceptance of open source software. </a:t>
            </a:r>
          </a:p>
          <a:p>
            <a:endParaRPr lang="en-US" dirty="0"/>
          </a:p>
          <a:p>
            <a:r>
              <a:rPr lang="en-US" dirty="0"/>
              <a:t>Image used under Creative Commons License from: https://commons.wikimedia.org/wiki/File:Eric_S_Raymond_portrait.jpg</a:t>
            </a:r>
          </a:p>
        </p:txBody>
      </p:sp>
      <p:sp>
        <p:nvSpPr>
          <p:cNvPr id="4" name="Slide Number Placeholder 3"/>
          <p:cNvSpPr>
            <a:spLocks noGrp="1"/>
          </p:cNvSpPr>
          <p:nvPr>
            <p:ph type="sldNum" sz="quarter" idx="10"/>
          </p:nvPr>
        </p:nvSpPr>
        <p:spPr/>
        <p:txBody>
          <a:bodyPr/>
          <a:lstStyle/>
          <a:p>
            <a:fld id="{71B1AA27-3892-4360-B986-D6B124C223BF}" type="slidenum">
              <a:rPr lang="en-US" smtClean="0"/>
              <a:t>11</a:t>
            </a:fld>
            <a:endParaRPr lang="en-US" dirty="0"/>
          </a:p>
        </p:txBody>
      </p:sp>
    </p:spTree>
    <p:extLst>
      <p:ext uri="{BB962C8B-B14F-4D97-AF65-F5344CB8AC3E}">
        <p14:creationId xmlns:p14="http://schemas.microsoft.com/office/powerpoint/2010/main" val="3879835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Linus Torvalds used Unix at the university and could not understand why it was not available easily at his work. Windows he found far inferior. He tried to rewrite Linux on his own, and after six months of work, he still had essentially nothing. Then he came up with the brilliant idea of making it a community project.</a:t>
            </a:r>
          </a:p>
          <a:p>
            <a:endParaRPr lang="en-US" dirty="0"/>
          </a:p>
          <a:p>
            <a:r>
              <a:rPr lang="en-US" dirty="0"/>
              <a:t>Linus also proved efficient at organizing people and at managing project. In fact, Linus is quite brilliant – see the next slide.</a:t>
            </a:r>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75180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r>
              <a:rPr lang="en-US" b="0" i="1" dirty="0"/>
              <a:t>Instructor can add from their knowledge of anecdotes about Linus </a:t>
            </a:r>
            <a:r>
              <a:rPr lang="en-US" b="0" i="1" dirty="0" err="1"/>
              <a:t>Torvals</a:t>
            </a:r>
            <a:r>
              <a:rPr lang="en-US" b="0" i="1" dirty="0"/>
              <a:t> and his Linux project.</a:t>
            </a:r>
          </a:p>
          <a:p>
            <a:endParaRPr lang="en-US" b="1" i="1" dirty="0"/>
          </a:p>
          <a:p>
            <a:r>
              <a:rPr lang="en-US" b="1" i="0" dirty="0"/>
              <a:t>Participant Notes:</a:t>
            </a:r>
          </a:p>
          <a:p>
            <a:endParaRPr lang="en-US" dirty="0"/>
          </a:p>
          <a:p>
            <a:r>
              <a:rPr lang="en-US" dirty="0"/>
              <a:t>Cartoon copyright Elephant Scale.</a:t>
            </a:r>
          </a:p>
        </p:txBody>
      </p:sp>
      <p:sp>
        <p:nvSpPr>
          <p:cNvPr id="4" name="Slide Number Placeholder 3"/>
          <p:cNvSpPr>
            <a:spLocks noGrp="1"/>
          </p:cNvSpPr>
          <p:nvPr>
            <p:ph type="sldNum" sz="quarter" idx="10"/>
          </p:nvPr>
        </p:nvSpPr>
        <p:spPr/>
        <p:txBody>
          <a:bodyPr/>
          <a:lstStyle/>
          <a:p>
            <a:fld id="{71B1AA27-3892-4360-B986-D6B124C223BF}" type="slidenum">
              <a:rPr lang="en-US" smtClean="0"/>
              <a:t>13</a:t>
            </a:fld>
            <a:endParaRPr lang="en-US" dirty="0"/>
          </a:p>
        </p:txBody>
      </p:sp>
    </p:spTree>
    <p:extLst>
      <p:ext uri="{BB962C8B-B14F-4D97-AF65-F5344CB8AC3E}">
        <p14:creationId xmlns:p14="http://schemas.microsoft.com/office/powerpoint/2010/main" val="3349002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Netscape also represents an interesting lesson in litigation, and specifically in eDiscovery. Now, eDiscovery is a task of parsing through all of the data in every imaginable format and in making that available for legal review. The lawyers then  produce the documents to the other side.</a:t>
            </a:r>
          </a:p>
          <a:p>
            <a:endParaRPr lang="en-US" dirty="0"/>
          </a:p>
          <a:p>
            <a:r>
              <a:rPr lang="en-US" dirty="0"/>
              <a:t>Netscape claimed that Microsoft sought to destroy Netscape by leveraging its OS monopoly with Windows. Microsoft denied that. In eDiscovery, they found an email from Bill Gates that said plainly, “We must sink Netscape by any means.” This was what is called a smoking gun.</a:t>
            </a:r>
          </a:p>
          <a:p>
            <a:endParaRPr lang="en-US" dirty="0"/>
          </a:p>
          <a:p>
            <a:r>
              <a:rPr lang="en-US" dirty="0"/>
              <a:t>But why was Microsoft so bent on destroying Netscape? They correctly saw that the world was going to cloud and browser-based use. So then it meant the end of Windows dominance. Everyone knows the end of the story, so we don’t have to tell it here.</a:t>
            </a:r>
          </a:p>
        </p:txBody>
      </p:sp>
      <p:sp>
        <p:nvSpPr>
          <p:cNvPr id="4" name="Slide Number Placeholder 3"/>
          <p:cNvSpPr>
            <a:spLocks noGrp="1"/>
          </p:cNvSpPr>
          <p:nvPr>
            <p:ph type="sldNum" sz="quarter" idx="10"/>
          </p:nvPr>
        </p:nvSpPr>
        <p:spPr/>
        <p:txBody>
          <a:bodyPr/>
          <a:lstStyle/>
          <a:p>
            <a:fld id="{71B1AA27-3892-4360-B986-D6B124C223BF}" type="slidenum">
              <a:rPr lang="en-US" smtClean="0"/>
              <a:t>14</a:t>
            </a:fld>
            <a:endParaRPr lang="en-US" dirty="0"/>
          </a:p>
        </p:txBody>
      </p:sp>
    </p:spTree>
    <p:extLst>
      <p:ext uri="{BB962C8B-B14F-4D97-AF65-F5344CB8AC3E}">
        <p14:creationId xmlns:p14="http://schemas.microsoft.com/office/powerpoint/2010/main" val="415399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This timeline illustrates important milestones in Open Source.</a:t>
            </a:r>
          </a:p>
          <a:p>
            <a:r>
              <a:rPr lang="en-US" dirty="0"/>
              <a:t>We will discuss each period in detail in the upcoming slides.</a:t>
            </a:r>
          </a:p>
          <a:p>
            <a:endParaRPr lang="en-US" dirty="0"/>
          </a:p>
          <a:p>
            <a:r>
              <a:rPr lang="en-US" dirty="0"/>
              <a:t>Reference</a:t>
            </a:r>
          </a:p>
          <a:p>
            <a:r>
              <a:rPr lang="en-US" dirty="0"/>
              <a:t>- https://</a:t>
            </a:r>
            <a:r>
              <a:rPr lang="en-US" dirty="0" err="1"/>
              <a:t>en.wikipedia.org</a:t>
            </a:r>
            <a:r>
              <a:rPr lang="en-US" dirty="0"/>
              <a:t>/wiki/</a:t>
            </a:r>
            <a:r>
              <a:rPr lang="en-US" dirty="0" err="1"/>
              <a:t>History_of_free_and_open-source_software</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15</a:t>
            </a:fld>
            <a:endParaRPr lang="en-US" dirty="0"/>
          </a:p>
        </p:txBody>
      </p:sp>
    </p:spTree>
    <p:extLst>
      <p:ext uri="{BB962C8B-B14F-4D97-AF65-F5344CB8AC3E}">
        <p14:creationId xmlns:p14="http://schemas.microsoft.com/office/powerpoint/2010/main" val="107323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However, keep in mind that RedHat was unique and that there is a common point of view that “There will never be another RedHat.”</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3341604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Ask students if any of them contributed to open source projects on </a:t>
            </a:r>
            <a:r>
              <a:rPr lang="en-US" b="0" i="1" dirty="0" err="1"/>
              <a:t>Github</a:t>
            </a:r>
            <a:r>
              <a:rPr lang="en-US" b="0" i="1" dirty="0"/>
              <a:t>.</a:t>
            </a:r>
          </a:p>
          <a:p>
            <a:endParaRPr lang="en-US" b="1" i="1" dirty="0"/>
          </a:p>
          <a:p>
            <a:r>
              <a:rPr lang="en-US" b="1" i="0" dirty="0"/>
              <a:t>Participant Notes:</a:t>
            </a:r>
          </a:p>
          <a:p>
            <a:endParaRPr lang="en-US" b="1" i="0" dirty="0"/>
          </a:p>
          <a:p>
            <a:r>
              <a:rPr lang="en-US" b="0" i="0" dirty="0"/>
              <a:t>In June 2018, GitHub was acquired by Microsoft 7.5B in stock. This shows the importance of open source and of the changing culture at Microsoft.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4151538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3962078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b="1" dirty="0"/>
              <a:t>Licenses</a:t>
            </a:r>
            <a:r>
              <a:rPr lang="en-US" dirty="0"/>
              <a:t>:</a:t>
            </a:r>
            <a:r>
              <a:rPr lang="en-US" baseline="0" dirty="0"/>
              <a:t> </a:t>
            </a:r>
            <a:r>
              <a:rPr lang="en-US" dirty="0"/>
              <a:t>There are companies that verify your use of free and open source software, like Black Duck, https://www.blackducksoftware.com/</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Free</a:t>
            </a:r>
            <a:r>
              <a:rPr lang="en-US" baseline="0" dirty="0"/>
              <a:t> </a:t>
            </a:r>
            <a:r>
              <a:rPr lang="en-US" b="1" baseline="0" dirty="0"/>
              <a:t>licenses</a:t>
            </a:r>
            <a:r>
              <a:rPr lang="en-US" baseline="0" dirty="0"/>
              <a:t>: </a:t>
            </a:r>
            <a:r>
              <a:rPr lang="en-US" dirty="0"/>
              <a:t>We should mention that there are free code scanners and commercial companies, like Black Duck Software, that find out about potential licensing problem. This slide particularly illustrates the seriousness of this: you may have to open source software that you have built on top of GNU software.</a:t>
            </a:r>
          </a:p>
          <a:p>
            <a:r>
              <a:rPr lang="en-US" b="1" dirty="0"/>
              <a:t>GNU General Public License: </a:t>
            </a:r>
            <a:r>
              <a:rPr lang="en-US" dirty="0"/>
              <a:t>For further study, you can use the following guide:</a:t>
            </a:r>
            <a:r>
              <a:rPr lang="en-US" baseline="0" dirty="0"/>
              <a:t> </a:t>
            </a:r>
            <a:r>
              <a:rPr lang="en-US" dirty="0"/>
              <a:t>https://www.gnu.org/licenses/quick-guide-gplv3.en.html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2878059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The fight between GPL2 and GPL3 license was long and acrimonious. It happened because software patents came into the light. There are patent trolls today, and there are practicing entities. There are lawsuits (often in East Texas where the judges are famously inclined in favor of the plaintiffs), which can stop even Apple in its tracks. Thus, these questions are real and important.</a:t>
            </a:r>
          </a:p>
        </p:txBody>
      </p:sp>
      <p:sp>
        <p:nvSpPr>
          <p:cNvPr id="4" name="Slide Number Placeholder 3"/>
          <p:cNvSpPr>
            <a:spLocks noGrp="1"/>
          </p:cNvSpPr>
          <p:nvPr>
            <p:ph type="sldNum" sz="quarter" idx="10"/>
          </p:nvPr>
        </p:nvSpPr>
        <p:spPr/>
        <p:txBody>
          <a:bodyPr/>
          <a:lstStyle/>
          <a:p>
            <a:fld id="{71B1AA27-3892-4360-B986-D6B124C223BF}" type="slidenum">
              <a:rPr lang="en-US" smtClean="0"/>
              <a:t>20</a:t>
            </a:fld>
            <a:endParaRPr lang="en-US" dirty="0"/>
          </a:p>
        </p:txBody>
      </p:sp>
    </p:spTree>
    <p:extLst>
      <p:ext uri="{BB962C8B-B14F-4D97-AF65-F5344CB8AC3E}">
        <p14:creationId xmlns:p14="http://schemas.microsoft.com/office/powerpoint/2010/main" val="101633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5805" indent="-175805" eaLnBrk="1" hangingPunct="1">
              <a:buFontTx/>
              <a:buNone/>
            </a:pPr>
            <a:r>
              <a:rPr lang="en-US" b="1" i="1" dirty="0">
                <a:latin typeface="Arial" pitchFamily="34" charset="0"/>
                <a:cs typeface="Arial" pitchFamily="34" charset="0"/>
              </a:rPr>
              <a:t>Instructor</a:t>
            </a:r>
            <a:r>
              <a:rPr lang="en-US" b="1" i="1" baseline="0" dirty="0">
                <a:latin typeface="Arial" pitchFamily="34" charset="0"/>
                <a:cs typeface="Arial" pitchFamily="34" charset="0"/>
              </a:rPr>
              <a:t> Notes:</a:t>
            </a:r>
          </a:p>
          <a:p>
            <a:pPr marL="175805" indent="-175805" eaLnBrk="1" hangingPunct="1">
              <a:buFont typeface="Wingdings" pitchFamily="2" charset="2"/>
              <a:buChar char="§"/>
            </a:pPr>
            <a:r>
              <a:rPr lang="en-US" i="1" dirty="0">
                <a:latin typeface="Arial" pitchFamily="34" charset="0"/>
                <a:cs typeface="Arial" pitchFamily="34" charset="0"/>
              </a:rPr>
              <a:t>Please let students know that in addition to the objectives they identified for themselves in taking this course, these are the ones we expect to achieve based on the material provided.</a:t>
            </a:r>
          </a:p>
          <a:p>
            <a:pPr marL="0" indent="0" eaLnBrk="1" hangingPunct="1">
              <a:buFont typeface="Wingdings" pitchFamily="2" charset="2"/>
              <a:buNone/>
            </a:pPr>
            <a:br>
              <a:rPr lang="en-US" i="1" dirty="0">
                <a:latin typeface="Arial" pitchFamily="34" charset="0"/>
                <a:cs typeface="Arial" pitchFamily="34" charset="0"/>
              </a:rPr>
            </a:br>
            <a:r>
              <a:rPr lang="en-US" b="1" i="0" dirty="0">
                <a:latin typeface="Arial" pitchFamily="34" charset="0"/>
                <a:cs typeface="Arial" pitchFamily="34" charset="0"/>
              </a:rPr>
              <a:t>Participant</a:t>
            </a:r>
            <a:r>
              <a:rPr lang="en-US" b="1" i="0" baseline="0" dirty="0">
                <a:latin typeface="Arial" pitchFamily="34" charset="0"/>
                <a:cs typeface="Arial" pitchFamily="34" charset="0"/>
              </a:rPr>
              <a:t> Notes:</a:t>
            </a:r>
            <a:endParaRPr lang="en-US" b="1" i="0" dirty="0">
              <a:latin typeface="Arial" pitchFamily="34" charset="0"/>
              <a:cs typeface="Arial" pitchFamily="34" charset="0"/>
            </a:endParaRPr>
          </a:p>
          <a:p>
            <a:pPr marL="175805" indent="-175805" eaLnBrk="1" hangingPunct="1">
              <a:buFont typeface="Wingdings" pitchFamily="2" charset="2"/>
              <a:buChar char="§"/>
            </a:pPr>
            <a:r>
              <a:rPr lang="en-US" i="0" dirty="0">
                <a:latin typeface="Arial" pitchFamily="34" charset="0"/>
                <a:cs typeface="Arial" pitchFamily="34" charset="0"/>
              </a:rPr>
              <a:t>In</a:t>
            </a:r>
            <a:r>
              <a:rPr lang="en-US" i="0" baseline="0" dirty="0">
                <a:latin typeface="Arial" pitchFamily="34" charset="0"/>
                <a:cs typeface="Arial" pitchFamily="34" charset="0"/>
              </a:rPr>
              <a:t> addition to the objectives you identified in taking this course, these are the ones we expect to achieve based on the material provided.</a:t>
            </a:r>
            <a:endParaRPr lang="en-US" i="0" dirty="0">
              <a:latin typeface="Arial" pitchFamily="34" charset="0"/>
              <a:cs typeface="Arial"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LGPL is thus a combination of the open source ideals and business friendliness. However, many developers simple opt for Apache 2 license, which has all of the user friendliness and none of the GNU GPL baggage or associations.</a:t>
            </a:r>
          </a:p>
        </p:txBody>
      </p:sp>
      <p:sp>
        <p:nvSpPr>
          <p:cNvPr id="4" name="Slide Number Placeholder 3"/>
          <p:cNvSpPr>
            <a:spLocks noGrp="1"/>
          </p:cNvSpPr>
          <p:nvPr>
            <p:ph type="sldNum" sz="quarter" idx="10"/>
          </p:nvPr>
        </p:nvSpPr>
        <p:spPr/>
        <p:txBody>
          <a:bodyPr/>
          <a:lstStyle/>
          <a:p>
            <a:fld id="{71B1AA27-3892-4360-B986-D6B124C223BF}" type="slidenum">
              <a:rPr lang="en-US" smtClean="0"/>
              <a:t>21</a:t>
            </a:fld>
            <a:endParaRPr lang="en-US" dirty="0"/>
          </a:p>
        </p:txBody>
      </p:sp>
    </p:spTree>
    <p:extLst>
      <p:ext uri="{BB962C8B-B14F-4D97-AF65-F5344CB8AC3E}">
        <p14:creationId xmlns:p14="http://schemas.microsoft.com/office/powerpoint/2010/main" val="362969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Permissive libraries are much more popular with businesses, because they allow one to use the code and not contribute anything in return.</a:t>
            </a:r>
          </a:p>
        </p:txBody>
      </p:sp>
      <p:sp>
        <p:nvSpPr>
          <p:cNvPr id="4" name="Slide Number Placeholder 3"/>
          <p:cNvSpPr>
            <a:spLocks noGrp="1"/>
          </p:cNvSpPr>
          <p:nvPr>
            <p:ph type="sldNum" sz="quarter" idx="10"/>
          </p:nvPr>
        </p:nvSpPr>
        <p:spPr/>
        <p:txBody>
          <a:bodyPr/>
          <a:lstStyle/>
          <a:p>
            <a:fld id="{71B1AA27-3892-4360-B986-D6B124C223BF}" type="slidenum">
              <a:rPr lang="en-US" smtClean="0"/>
              <a:t>22</a:t>
            </a:fld>
            <a:endParaRPr lang="en-US" dirty="0"/>
          </a:p>
        </p:txBody>
      </p:sp>
    </p:spTree>
    <p:extLst>
      <p:ext uri="{BB962C8B-B14F-4D97-AF65-F5344CB8AC3E}">
        <p14:creationId xmlns:p14="http://schemas.microsoft.com/office/powerpoint/2010/main" val="221188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A great overview of all licenses and their practical significance can be found here:</a:t>
            </a:r>
          </a:p>
          <a:p>
            <a:endParaRPr lang="en-US" dirty="0"/>
          </a:p>
          <a:p>
            <a:r>
              <a:rPr lang="en-US" dirty="0"/>
              <a:t>https://</a:t>
            </a:r>
            <a:r>
              <a:rPr lang="en-US" dirty="0" err="1"/>
              <a:t>choosealicense.com</a:t>
            </a:r>
            <a:r>
              <a:rPr lang="en-US" dirty="0"/>
              <a: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1435787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Companies who own the software often use dual licensing for additional flexibility for their clients.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3567613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b="1" i="0" dirty="0"/>
          </a:p>
          <a:p>
            <a:r>
              <a:rPr lang="en-US" b="0" i="0" dirty="0"/>
              <a:t>But consult your lawyer </a:t>
            </a:r>
            <a:r>
              <a:rPr lang="en-US" b="0" i="0" dirty="0">
                <a:sym typeface="Wingdings" pitchFamily="2" charset="2"/>
              </a:rPr>
              <a:t></a:t>
            </a:r>
            <a:endParaRPr lang="en-US" b="0" i="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407643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This is the final summary on licenses.</a:t>
            </a:r>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73125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800754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r>
              <a:rPr lang="en-US" b="0" i="1" dirty="0"/>
              <a:t>Ask the class to name systems that communicate with each other.  And how?</a:t>
            </a:r>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dirty="0"/>
          </a:p>
        </p:txBody>
      </p:sp>
    </p:spTree>
    <p:extLst>
      <p:ext uri="{BB962C8B-B14F-4D97-AF65-F5344CB8AC3E}">
        <p14:creationId xmlns:p14="http://schemas.microsoft.com/office/powerpoint/2010/main" val="1987231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dirty="0"/>
          </a:p>
          <a:p>
            <a:r>
              <a:rPr lang="en-US" dirty="0"/>
              <a:t>Hardly any company worth its salt does not have an API that it will expose to the developers. In fact, publishing an API means that “you got it made.” It is a sign that there is enough developer interest in your product.</a:t>
            </a:r>
          </a:p>
        </p:txBody>
      </p:sp>
      <p:sp>
        <p:nvSpPr>
          <p:cNvPr id="4" name="Slide Number Placeholder 3"/>
          <p:cNvSpPr>
            <a:spLocks noGrp="1"/>
          </p:cNvSpPr>
          <p:nvPr>
            <p:ph type="sldNum" sz="quarter" idx="10"/>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1094345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There is another story. Initially, Amazon was a book review site which also sold books. People would come to the site, read reviews, and buy books based on the reviews.</a:t>
            </a:r>
          </a:p>
          <a:p>
            <a:endParaRPr lang="en-US" dirty="0"/>
          </a:p>
          <a:p>
            <a:r>
              <a:rPr lang="en-US" dirty="0"/>
              <a:t>Then a team of data scientists created a recommendation algorithm. Now, instead of reading reviews, people could just see “People like you also bought books like this.” This proved a very successful and effective marketing approach. Thus, the key to Amazon’s success is that it was a technology company, not a bookseller. The two stories are not that much different after all.</a:t>
            </a:r>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365905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r>
              <a:rPr lang="en-US" b="1" i="1" dirty="0"/>
              <a:t>Ask students to name a few OSS products they use</a:t>
            </a:r>
          </a:p>
          <a:p>
            <a:endParaRPr lang="en-US" b="1" i="1" dirty="0"/>
          </a:p>
          <a:p>
            <a:r>
              <a:rPr lang="en-US" b="1" i="0" dirty="0"/>
              <a:t>Participant Notes:</a:t>
            </a:r>
          </a:p>
          <a:p>
            <a:r>
              <a:rPr lang="en-US" dirty="0"/>
              <a:t>https://</a:t>
            </a:r>
            <a:r>
              <a:rPr lang="en-US" dirty="0" err="1"/>
              <a:t>en.wikipedia.org</a:t>
            </a:r>
            <a:r>
              <a:rPr lang="en-US" dirty="0"/>
              <a:t>/wiki/Open-</a:t>
            </a:r>
            <a:r>
              <a:rPr lang="en-US" dirty="0" err="1"/>
              <a:t>source_software</a:t>
            </a:r>
            <a:endParaRPr lang="en-US" dirty="0"/>
          </a:p>
          <a:p>
            <a:endParaRPr lang="en-US" dirty="0"/>
          </a:p>
          <a:p>
            <a:r>
              <a:rPr lang="en-US" dirty="0"/>
              <a:t>Open source software as a movement started in 1998 after Netscape release their source code for public use. But free software started even earlier, in the 1980’s, with Richard Stallman writing the GNU license.</a:t>
            </a:r>
          </a:p>
        </p:txBody>
      </p:sp>
      <p:sp>
        <p:nvSpPr>
          <p:cNvPr id="4" name="Slide Number Placeholder 3"/>
          <p:cNvSpPr>
            <a:spLocks noGrp="1"/>
          </p:cNvSpPr>
          <p:nvPr>
            <p:ph type="sldNum" sz="quarter" idx="10"/>
          </p:nvPr>
        </p:nvSpPr>
        <p:spPr/>
        <p:txBody>
          <a:bodyPr/>
          <a:lstStyle/>
          <a:p>
            <a:fld id="{71B1AA27-3892-4360-B986-D6B124C223BF}" type="slidenum">
              <a:rPr lang="en-US" smtClean="0"/>
              <a:t>4</a:t>
            </a:fld>
            <a:endParaRPr lang="en-US" dirty="0"/>
          </a:p>
        </p:txBody>
      </p:sp>
    </p:spTree>
    <p:extLst>
      <p:ext uri="{BB962C8B-B14F-4D97-AF65-F5344CB8AC3E}">
        <p14:creationId xmlns:p14="http://schemas.microsoft.com/office/powerpoint/2010/main" val="466949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References:</a:t>
            </a:r>
          </a:p>
          <a:p>
            <a:r>
              <a:rPr lang="en-US" dirty="0"/>
              <a:t>https://</a:t>
            </a:r>
            <a:r>
              <a:rPr lang="en-US" dirty="0" err="1"/>
              <a:t>apievangelist.com</a:t>
            </a:r>
            <a:r>
              <a:rPr lang="en-US" dirty="0"/>
              <a:t>/2012/01/12/the-secret-to-amazons-success-internal-</a:t>
            </a:r>
            <a:r>
              <a:rPr lang="en-US" dirty="0" err="1"/>
              <a:t>apis</a:t>
            </a:r>
            <a:r>
              <a:rPr lang="en-US" dirty="0"/>
              <a:t>/</a:t>
            </a:r>
          </a:p>
          <a:p>
            <a:r>
              <a:rPr lang="en-US" dirty="0"/>
              <a:t>http://</a:t>
            </a:r>
            <a:r>
              <a:rPr lang="en-US" dirty="0" err="1"/>
              <a:t>homepages.dcc.ufmg.br</a:t>
            </a:r>
            <a:r>
              <a:rPr lang="en-US" dirty="0"/>
              <a:t>/~</a:t>
            </a:r>
            <a:r>
              <a:rPr lang="en-US" dirty="0" err="1"/>
              <a:t>mtov</a:t>
            </a:r>
            <a:r>
              <a:rPr lang="en-US" dirty="0"/>
              <a:t>/</a:t>
            </a:r>
            <a:r>
              <a:rPr lang="en-US" dirty="0" err="1"/>
              <a:t>pmcc</a:t>
            </a:r>
            <a:r>
              <a:rPr lang="en-US" dirty="0"/>
              <a:t>/</a:t>
            </a:r>
            <a:r>
              <a:rPr lang="en-US" dirty="0" err="1"/>
              <a:t>modularization.pdf</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2478941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sz="1200" b="0" i="0" kern="1200" dirty="0">
                <a:solidFill>
                  <a:schemeClr val="tx1"/>
                </a:solidFill>
                <a:effectLst/>
                <a:latin typeface="+mn-lt"/>
                <a:ea typeface="+mn-ea"/>
                <a:cs typeface="+mn-cs"/>
              </a:rPr>
              <a:t>SOAP was designed as an object-access protocol in 1998 by </a:t>
            </a:r>
            <a:r>
              <a:rPr lang="en-US" sz="1200" b="0" i="0" u="none" strike="noStrike" kern="1200" dirty="0">
                <a:solidFill>
                  <a:schemeClr val="tx1"/>
                </a:solidFill>
                <a:effectLst/>
                <a:latin typeface="+mn-lt"/>
                <a:ea typeface="+mn-ea"/>
                <a:cs typeface="+mn-cs"/>
                <a:hlinkClick r:id="rId3" tooltip="Dave Winer"/>
              </a:rPr>
              <a:t>Dave Winer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Don Box"/>
              </a:rPr>
              <a:t>Don Box</a:t>
            </a:r>
            <a:r>
              <a:rPr lang="en-US" sz="1200" b="0" i="0" kern="1200" dirty="0">
                <a:solidFill>
                  <a:schemeClr val="tx1"/>
                </a:solidFill>
                <a:effectLst/>
                <a:latin typeface="+mn-lt"/>
                <a:ea typeface="+mn-ea"/>
                <a:cs typeface="+mn-cs"/>
              </a:rPr>
              <a:t>, Bob Atkinson, and Mohsen Al-</a:t>
            </a:r>
            <a:r>
              <a:rPr lang="en-US" sz="1200" b="0" i="0" kern="1200" dirty="0" err="1">
                <a:solidFill>
                  <a:schemeClr val="tx1"/>
                </a:solidFill>
                <a:effectLst/>
                <a:latin typeface="+mn-lt"/>
                <a:ea typeface="+mn-ea"/>
                <a:cs typeface="+mn-cs"/>
              </a:rPr>
              <a:t>Ghosein</a:t>
            </a:r>
            <a:r>
              <a:rPr lang="en-US" sz="1200" b="0" i="0" kern="1200" dirty="0">
                <a:solidFill>
                  <a:schemeClr val="tx1"/>
                </a:solidFill>
                <a:effectLst/>
                <a:latin typeface="+mn-lt"/>
                <a:ea typeface="+mn-ea"/>
                <a:cs typeface="+mn-cs"/>
              </a:rPr>
              <a:t> for </a:t>
            </a:r>
            <a:r>
              <a:rPr lang="en-US" sz="1200" b="0" i="0" u="none" strike="noStrike"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After SOAP was first introduced, it became the underlying layer of a more complex set of </a:t>
            </a:r>
            <a:r>
              <a:rPr lang="en-US" sz="1200" b="0" i="0" u="none" strike="noStrike" kern="1200" dirty="0">
                <a:solidFill>
                  <a:schemeClr val="tx1"/>
                </a:solidFill>
                <a:effectLst/>
                <a:latin typeface="+mn-lt"/>
                <a:ea typeface="+mn-ea"/>
                <a:cs typeface="+mn-cs"/>
              </a:rPr>
              <a:t>web services</a:t>
            </a:r>
            <a:r>
              <a:rPr lang="en-US" sz="1200" b="0" i="0" kern="1200" dirty="0">
                <a:solidFill>
                  <a:schemeClr val="tx1"/>
                </a:solidFill>
                <a:effectLst/>
                <a:latin typeface="+mn-lt"/>
                <a:ea typeface="+mn-ea"/>
                <a:cs typeface="+mn-cs"/>
              </a:rPr>
              <a:t>, based on </a:t>
            </a:r>
            <a:r>
              <a:rPr lang="en-US" sz="1200" b="0" i="0" u="none" strike="noStrike" kern="1200" dirty="0">
                <a:solidFill>
                  <a:schemeClr val="tx1"/>
                </a:solidFill>
                <a:effectLst/>
                <a:latin typeface="+mn-lt"/>
                <a:ea typeface="+mn-ea"/>
                <a:cs typeface="+mn-cs"/>
                <a:hlinkClick r:id="rId5" tooltip="Web Services Description Language"/>
              </a:rPr>
              <a:t>Web Services Description Language</a:t>
            </a:r>
            <a:r>
              <a:rPr lang="en-US" sz="1200" b="0" i="0" kern="1200" dirty="0">
                <a:solidFill>
                  <a:schemeClr val="tx1"/>
                </a:solidFill>
                <a:effectLst/>
                <a:latin typeface="+mn-lt"/>
                <a:ea typeface="+mn-ea"/>
                <a:cs typeface="+mn-cs"/>
              </a:rPr>
              <a:t> (WSDL), </a:t>
            </a:r>
            <a:r>
              <a:rPr lang="en-US" sz="1200" b="0" i="0" u="none" strike="noStrike" kern="1200" dirty="0">
                <a:solidFill>
                  <a:schemeClr val="tx1"/>
                </a:solidFill>
                <a:effectLst/>
                <a:latin typeface="+mn-lt"/>
                <a:ea typeface="+mn-ea"/>
                <a:cs typeface="+mn-cs"/>
              </a:rPr>
              <a:t>XML Schema </a:t>
            </a:r>
            <a:r>
              <a:rPr lang="en-US" sz="1200" b="0" i="0" kern="1200" dirty="0">
                <a:solidFill>
                  <a:schemeClr val="tx1"/>
                </a:solidFill>
                <a:effectLst/>
                <a:latin typeface="+mn-lt"/>
                <a:ea typeface="+mn-ea"/>
                <a:cs typeface="+mn-cs"/>
              </a:rPr>
              <a:t>and </a:t>
            </a:r>
            <a:r>
              <a:rPr lang="en-US" sz="1200" b="0" i="0" u="none" strike="noStrike" kern="1200" dirty="0">
                <a:solidFill>
                  <a:schemeClr val="tx1"/>
                </a:solidFill>
                <a:effectLst/>
                <a:latin typeface="+mn-lt"/>
                <a:ea typeface="+mn-ea"/>
                <a:cs typeface="+mn-cs"/>
                <a:hlinkClick r:id="rId6" tooltip="Universal Description Discovery and Integration"/>
              </a:rPr>
              <a:t>Universal Description Discovery and Integration</a:t>
            </a:r>
            <a:r>
              <a:rPr lang="en-US" sz="1200" b="0" i="0" kern="1200" dirty="0">
                <a:solidFill>
                  <a:schemeClr val="tx1"/>
                </a:solidFill>
                <a:effectLst/>
                <a:latin typeface="+mn-lt"/>
                <a:ea typeface="+mn-ea"/>
                <a:cs typeface="+mn-cs"/>
              </a:rPr>
              <a:t> (UDDI)</a:t>
            </a:r>
            <a:endParaRPr lang="en-US" b="1" i="0" dirty="0"/>
          </a:p>
          <a:p>
            <a:endParaRPr lang="en-US" dirty="0"/>
          </a:p>
          <a:p>
            <a:r>
              <a:rPr lang="en-US" dirty="0"/>
              <a:t>References: </a:t>
            </a:r>
          </a:p>
          <a:p>
            <a:pPr marL="171450" indent="-171450">
              <a:buFontTx/>
              <a:buChar char="-"/>
            </a:pPr>
            <a:r>
              <a:rPr lang="en-US" dirty="0"/>
              <a:t>https://</a:t>
            </a:r>
            <a:r>
              <a:rPr lang="en-US" dirty="0" err="1"/>
              <a:t>en.wikipedia.org</a:t>
            </a:r>
            <a:r>
              <a:rPr lang="en-US" dirty="0"/>
              <a:t>/wiki/SOAP</a:t>
            </a:r>
          </a:p>
          <a:p>
            <a:pPr marL="171450" indent="-171450">
              <a:buFontTx/>
              <a:buChar char="-"/>
            </a:pPr>
            <a:r>
              <a:rPr lang="en-US" dirty="0"/>
              <a:t>[1] Roy Fielding's original paper: https://www.ics.uci.edu/~fielding/pubs/dissertation/rest_arch_style.htm</a:t>
            </a:r>
          </a:p>
          <a:p>
            <a:pPr marL="171450" indent="-171450">
              <a:buFontTx/>
              <a:buChar char="-"/>
            </a:pPr>
            <a:r>
              <a:rPr lang="en-US" dirty="0"/>
              <a:t>[1] https://</a:t>
            </a:r>
            <a:r>
              <a:rPr lang="en-US" dirty="0" err="1"/>
              <a:t>www.ics.uci.edu</a:t>
            </a:r>
            <a:r>
              <a:rPr lang="en-US" dirty="0"/>
              <a:t>/~fielding/pubs/dissertation/</a:t>
            </a:r>
            <a:r>
              <a:rPr lang="en-US" dirty="0" err="1"/>
              <a:t>fielding_dissertation.pdf</a:t>
            </a:r>
            <a:endParaRPr lang="en-US" dirty="0"/>
          </a:p>
          <a:p>
            <a:pPr marL="171450" indent="-171450">
              <a:buFontTx/>
              <a:buChar char="-"/>
            </a:pPr>
            <a:r>
              <a:rPr lang="en-US" dirty="0"/>
              <a:t>[2] https://</a:t>
            </a:r>
            <a:r>
              <a:rPr lang="en-US" dirty="0" err="1"/>
              <a:t>aws.amazon.com</a:t>
            </a:r>
            <a:r>
              <a:rPr lang="en-US" dirty="0"/>
              <a:t>/blogs/</a:t>
            </a:r>
            <a:r>
              <a:rPr lang="en-US" dirty="0" err="1"/>
              <a:t>aws</a:t>
            </a:r>
            <a:r>
              <a:rPr lang="en-US" dirty="0"/>
              <a:t>/</a:t>
            </a:r>
            <a:r>
              <a:rPr lang="en-US" dirty="0" err="1"/>
              <a:t>rest_and_soap</a:t>
            </a:r>
            <a:r>
              <a:rPr lang="en-US" dirty="0"/>
              <a:t>/</a:t>
            </a:r>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301287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Enterprises use CRM software to keep track of their interaction with their customers.</a:t>
            </a:r>
          </a:p>
          <a:p>
            <a:r>
              <a:rPr lang="en-US" dirty="0"/>
              <a:t>Some activities tracked by CRM include: finding new leads, following up with them, and eventually turning them into customers. </a:t>
            </a:r>
          </a:p>
          <a:p>
            <a:endParaRPr lang="en-US" dirty="0"/>
          </a:p>
          <a:p>
            <a:r>
              <a:rPr lang="en-US" dirty="0"/>
              <a:t>References</a:t>
            </a:r>
          </a:p>
          <a:p>
            <a:pPr marL="171450" indent="-171450">
              <a:buFontTx/>
              <a:buChar char="-"/>
            </a:pPr>
            <a:r>
              <a:rPr lang="en-US" dirty="0"/>
              <a:t>https://</a:t>
            </a:r>
            <a:r>
              <a:rPr lang="en-US" dirty="0" err="1"/>
              <a:t>www.slideshare.net</a:t>
            </a:r>
            <a:r>
              <a:rPr lang="en-US" dirty="0"/>
              <a:t>/</a:t>
            </a:r>
            <a:r>
              <a:rPr lang="en-US" dirty="0" err="1"/>
              <a:t>faberNovel</a:t>
            </a:r>
            <a:r>
              <a:rPr lang="en-US" dirty="0"/>
              <a:t>/6-reasons-why-apis-are-reshaping-your-business/24-Case_Study_1_Salesforce_API</a:t>
            </a:r>
          </a:p>
          <a:p>
            <a:endParaRPr lang="en-US" dirty="0"/>
          </a:p>
          <a:p>
            <a:r>
              <a:rPr lang="en-US" dirty="0"/>
              <a:t>Image credits:</a:t>
            </a:r>
          </a:p>
          <a:p>
            <a:pPr marL="171450" indent="-171450">
              <a:buFontTx/>
              <a:buChar char="-"/>
            </a:pPr>
            <a:r>
              <a:rPr lang="en-US" dirty="0"/>
              <a:t>Logos belong to the respective companies</a:t>
            </a:r>
          </a:p>
          <a:p>
            <a:pPr marL="171450" indent="-171450">
              <a:buFontTx/>
              <a:buChar char="-"/>
            </a:pPr>
            <a:r>
              <a:rPr lang="en-US" dirty="0"/>
              <a:t>Free to use from Wikimedia (https://</a:t>
            </a:r>
            <a:r>
              <a:rPr lang="en-US" dirty="0" err="1"/>
              <a:t>commons.wikimedia.org</a:t>
            </a:r>
            <a:r>
              <a:rPr lang="en-US" dirty="0"/>
              <a:t>/wiki/File:Salesforce_Logo_2009.JPG)</a:t>
            </a:r>
          </a:p>
        </p:txBody>
      </p:sp>
      <p:sp>
        <p:nvSpPr>
          <p:cNvPr id="4" name="Slide Number Placeholder 3"/>
          <p:cNvSpPr>
            <a:spLocks noGrp="1"/>
          </p:cNvSpPr>
          <p:nvPr>
            <p:ph type="sldNum" sz="quarter" idx="10"/>
          </p:nvPr>
        </p:nvSpPr>
        <p:spPr/>
        <p:txBody>
          <a:bodyPr/>
          <a:lstStyle/>
          <a:p>
            <a:fld id="{71B1AA27-3892-4360-B986-D6B124C223BF}" type="slidenum">
              <a:rPr lang="en-US" smtClean="0"/>
              <a:t>33</a:t>
            </a:fld>
            <a:endParaRPr lang="en-US" dirty="0"/>
          </a:p>
        </p:txBody>
      </p:sp>
    </p:spTree>
    <p:extLst>
      <p:ext uri="{BB962C8B-B14F-4D97-AF65-F5344CB8AC3E}">
        <p14:creationId xmlns:p14="http://schemas.microsoft.com/office/powerpoint/2010/main" val="42660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AWS was created to solve problems Amazon.com had with its internal systems.</a:t>
            </a:r>
          </a:p>
          <a:p>
            <a:r>
              <a:rPr lang="en-US" dirty="0"/>
              <a:t>Once internal Amazon systems were developed with API focused (after Jeff Bezos's famous memo), they started focusing outward.</a:t>
            </a:r>
          </a:p>
          <a:p>
            <a:r>
              <a:rPr lang="en-US" dirty="0"/>
              <a:t>AWS Compute Cluster was made available to the public around 2006.</a:t>
            </a:r>
          </a:p>
          <a:p>
            <a:r>
              <a:rPr lang="en-US" dirty="0"/>
              <a:t>Since then AWS has steadily added more cloud services, like storage and databases to its platform.</a:t>
            </a:r>
          </a:p>
          <a:p>
            <a:endParaRPr lang="en-US" dirty="0"/>
          </a:p>
          <a:p>
            <a:endParaRPr lang="en-US" dirty="0"/>
          </a:p>
          <a:p>
            <a:endParaRPr lang="en-US" dirty="0"/>
          </a:p>
          <a:p>
            <a:r>
              <a:rPr lang="en-US" dirty="0"/>
              <a:t>References</a:t>
            </a:r>
          </a:p>
          <a:p>
            <a:pPr marL="171450" indent="-171450">
              <a:buFontTx/>
              <a:buChar char="-"/>
            </a:pPr>
            <a:r>
              <a:rPr lang="en-US" dirty="0"/>
              <a:t>https://</a:t>
            </a:r>
            <a:r>
              <a:rPr lang="en-US" dirty="0" err="1"/>
              <a:t>www.skyhighnetworks.com</a:t>
            </a:r>
            <a:r>
              <a:rPr lang="en-US" dirty="0"/>
              <a:t>/cloud-security-blog/</a:t>
            </a:r>
            <a:r>
              <a:rPr lang="en-US" dirty="0" err="1"/>
              <a:t>microsoft</a:t>
            </a:r>
            <a:r>
              <a:rPr lang="en-US" dirty="0"/>
              <a:t>-azure-closes-</a:t>
            </a:r>
            <a:r>
              <a:rPr lang="en-US" dirty="0" err="1"/>
              <a:t>iaas</a:t>
            </a:r>
            <a:r>
              <a:rPr lang="en-US" dirty="0"/>
              <a:t>-adoption-gap-with-amazon-</a:t>
            </a:r>
            <a:r>
              <a:rPr lang="en-US" dirty="0" err="1"/>
              <a:t>aws</a:t>
            </a:r>
            <a:r>
              <a:rPr lang="en-US" dirty="0"/>
              <a:t>/</a:t>
            </a:r>
          </a:p>
        </p:txBody>
      </p:sp>
      <p:sp>
        <p:nvSpPr>
          <p:cNvPr id="4" name="Slide Number Placeholder 3"/>
          <p:cNvSpPr>
            <a:spLocks noGrp="1"/>
          </p:cNvSpPr>
          <p:nvPr>
            <p:ph type="sldNum" sz="quarter" idx="10"/>
          </p:nvPr>
        </p:nvSpPr>
        <p:spPr/>
        <p:txBody>
          <a:bodyPr/>
          <a:lstStyle/>
          <a:p>
            <a:fld id="{71B1AA27-3892-4360-B986-D6B124C223BF}" type="slidenum">
              <a:rPr lang="en-US" smtClean="0"/>
              <a:t>34</a:t>
            </a:fld>
            <a:endParaRPr lang="en-US" dirty="0"/>
          </a:p>
        </p:txBody>
      </p:sp>
    </p:spTree>
    <p:extLst>
      <p:ext uri="{BB962C8B-B14F-4D97-AF65-F5344CB8AC3E}">
        <p14:creationId xmlns:p14="http://schemas.microsoft.com/office/powerpoint/2010/main" val="3992062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dirty="0"/>
          </a:p>
          <a:p>
            <a:r>
              <a:rPr lang="en-US" dirty="0"/>
              <a:t>References</a:t>
            </a:r>
          </a:p>
          <a:p>
            <a:pPr marL="171450" indent="-171450">
              <a:buFontTx/>
              <a:buChar char="-"/>
            </a:pPr>
            <a:r>
              <a:rPr lang="en-US" dirty="0"/>
              <a:t>https://</a:t>
            </a:r>
            <a:r>
              <a:rPr lang="en-US" dirty="0" err="1"/>
              <a:t>www.slideshare.net</a:t>
            </a:r>
            <a:r>
              <a:rPr lang="en-US" dirty="0"/>
              <a:t>/</a:t>
            </a:r>
            <a:r>
              <a:rPr lang="en-US" dirty="0" err="1"/>
              <a:t>faberNovel</a:t>
            </a:r>
            <a:r>
              <a:rPr lang="en-US" dirty="0"/>
              <a:t>/6-reasons-why-apis-are-reshaping-your-business/26-Case_Study_2_Expedia_marketing</a:t>
            </a:r>
          </a:p>
          <a:p>
            <a:pPr marL="171450" indent="-171450">
              <a:buFontTx/>
              <a:buChar char="-"/>
            </a:pPr>
            <a:endParaRPr lang="en-US" dirty="0"/>
          </a:p>
          <a:p>
            <a:pPr marL="0" indent="0">
              <a:buFontTx/>
              <a:buNone/>
            </a:pPr>
            <a:r>
              <a:rPr lang="en-US" dirty="0"/>
              <a:t>Image credit:</a:t>
            </a:r>
          </a:p>
          <a:p>
            <a:pPr marL="0" indent="0">
              <a:buFontTx/>
              <a:buNone/>
            </a:pPr>
            <a:r>
              <a:rPr lang="en-US" dirty="0"/>
              <a:t>Logos belong the respective companies</a:t>
            </a:r>
          </a:p>
        </p:txBody>
      </p:sp>
      <p:sp>
        <p:nvSpPr>
          <p:cNvPr id="4" name="Slide Number Placeholder 3"/>
          <p:cNvSpPr>
            <a:spLocks noGrp="1"/>
          </p:cNvSpPr>
          <p:nvPr>
            <p:ph type="sldNum" sz="quarter" idx="10"/>
          </p:nvPr>
        </p:nvSpPr>
        <p:spPr/>
        <p:txBody>
          <a:bodyPr/>
          <a:lstStyle/>
          <a:p>
            <a:fld id="{71B1AA27-3892-4360-B986-D6B124C223BF}" type="slidenum">
              <a:rPr lang="en-US" smtClean="0"/>
              <a:t>35</a:t>
            </a:fld>
            <a:endParaRPr lang="en-US" dirty="0"/>
          </a:p>
        </p:txBody>
      </p:sp>
    </p:spTree>
    <p:extLst>
      <p:ext uri="{BB962C8B-B14F-4D97-AF65-F5344CB8AC3E}">
        <p14:creationId xmlns:p14="http://schemas.microsoft.com/office/powerpoint/2010/main" val="3685536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dirty="0"/>
          </a:p>
          <a:p>
            <a:r>
              <a:rPr lang="en-US" dirty="0"/>
              <a:t>Representational State Transfer (REST) is an architectural style that defines a set of constraints and properties based on HTTP. Web Services that conform to the REST architectural style, or RESTful web services, provide interoperability between computer systems on the Internet. REST-compliant web services allow the requesting systems to access and manipulate textual representations of web resources by using a uniform and predefined set of stateless operations. Other kinds of web services, such as SOAP web services, expose their own arbitrary sets of operations.</a:t>
            </a:r>
          </a:p>
          <a:p>
            <a:endParaRPr lang="en-US" dirty="0"/>
          </a:p>
          <a:p>
            <a:r>
              <a:rPr lang="en-US" dirty="0"/>
              <a:t>For more information, see https://</a:t>
            </a:r>
            <a:r>
              <a:rPr lang="en-US" dirty="0" err="1"/>
              <a:t>en.wikipedia.org</a:t>
            </a:r>
            <a:r>
              <a:rPr lang="en-US" dirty="0"/>
              <a:t>/wiki/</a:t>
            </a:r>
            <a:r>
              <a:rPr lang="en-US" dirty="0" err="1"/>
              <a:t>Representational_state_transfer</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4173426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dirty="0"/>
          </a:p>
          <a:p>
            <a:r>
              <a:rPr lang="en-US" dirty="0"/>
              <a:t>We have introduced and explained these principles in the previous module called “API.”</a:t>
            </a:r>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724552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dirty="0"/>
          </a:p>
          <a:p>
            <a:r>
              <a:rPr lang="en-US" dirty="0"/>
              <a:t>This table explains the basic components of REST.</a:t>
            </a:r>
          </a:p>
        </p:txBody>
      </p:sp>
      <p:sp>
        <p:nvSpPr>
          <p:cNvPr id="4" name="Slide Number Placeholder 3"/>
          <p:cNvSpPr>
            <a:spLocks noGrp="1"/>
          </p:cNvSpPr>
          <p:nvPr>
            <p:ph type="sldNum" sz="quarter" idx="10"/>
          </p:nvPr>
        </p:nvSpPr>
        <p:spPr/>
        <p:txBody>
          <a:bodyPr/>
          <a:lstStyle/>
          <a:p>
            <a:fld id="{71B1AA27-3892-4360-B986-D6B124C223BF}" type="slidenum">
              <a:rPr lang="en-US" smtClean="0"/>
              <a:t>38</a:t>
            </a:fld>
            <a:endParaRPr lang="en-US" dirty="0"/>
          </a:p>
        </p:txBody>
      </p:sp>
    </p:spTree>
    <p:extLst>
      <p:ext uri="{BB962C8B-B14F-4D97-AF65-F5344CB8AC3E}">
        <p14:creationId xmlns:p14="http://schemas.microsoft.com/office/powerpoint/2010/main" val="46094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dirty="0"/>
          </a:p>
          <a:p>
            <a:r>
              <a:rPr lang="en-US" dirty="0"/>
              <a:t>REST has ”verbs” like GET, POST&lt; PUT, and DELETE. These verbs give REST its expressive power.</a:t>
            </a:r>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23280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dirty="0"/>
          </a:p>
          <a:p>
            <a:r>
              <a:rPr lang="en-US" dirty="0"/>
              <a:t>This code explains the main elements of REST.</a:t>
            </a:r>
          </a:p>
          <a:p>
            <a:endParaRPr lang="en-US" dirty="0"/>
          </a:p>
          <a:p>
            <a:pPr marL="228600" indent="-228600">
              <a:buAutoNum type="arabicPeriod"/>
            </a:pPr>
            <a:r>
              <a:rPr lang="en-US" dirty="0"/>
              <a:t>Get the complete list of orders.</a:t>
            </a:r>
          </a:p>
          <a:p>
            <a:pPr marL="228600" indent="-228600">
              <a:buAutoNum type="arabicPeriod"/>
            </a:pPr>
            <a:r>
              <a:rPr lang="en-US" dirty="0"/>
              <a:t>Select a specific order from the result of the previous query.</a:t>
            </a:r>
          </a:p>
          <a:p>
            <a:pPr marL="228600" indent="-228600">
              <a:buAutoNum type="arabicPeriod"/>
            </a:pPr>
            <a:r>
              <a:rPr lang="en-US" dirty="0"/>
              <a:t>JSON is the language used by REST.</a:t>
            </a:r>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384933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0" dirty="0"/>
          </a:p>
          <a:p>
            <a:r>
              <a:rPr lang="en-US" b="1" i="0" dirty="0"/>
              <a:t>Participant Notes:</a:t>
            </a:r>
          </a:p>
          <a:p>
            <a:r>
              <a:rPr lang="en-US" dirty="0"/>
              <a:t>Public Domain indicates that the software is free to be used by anyone.</a:t>
            </a:r>
          </a:p>
          <a:p>
            <a:r>
              <a:rPr lang="en-US" dirty="0"/>
              <a:t>Software that is developed using tax payer money is often placed in public domain.</a:t>
            </a:r>
          </a:p>
          <a:p>
            <a:r>
              <a:rPr lang="en-US" dirty="0"/>
              <a:t>There are works of art that are in public domain (e.g., 'Alice in Wonderland' novel).</a:t>
            </a:r>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dirty="0"/>
          </a:p>
        </p:txBody>
      </p:sp>
    </p:spTree>
    <p:extLst>
      <p:ext uri="{BB962C8B-B14F-4D97-AF65-F5344CB8AC3E}">
        <p14:creationId xmlns:p14="http://schemas.microsoft.com/office/powerpoint/2010/main" val="1760496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b="1" i="0" dirty="0"/>
          </a:p>
          <a:p>
            <a:r>
              <a:rPr lang="en-US" dirty="0"/>
              <a:t>We are going to look at these in detail in next slides</a:t>
            </a:r>
          </a:p>
        </p:txBody>
      </p:sp>
      <p:sp>
        <p:nvSpPr>
          <p:cNvPr id="4" name="Slide Number Placeholder 3"/>
          <p:cNvSpPr>
            <a:spLocks noGrp="1"/>
          </p:cNvSpPr>
          <p:nvPr>
            <p:ph type="sldNum" sz="quarter" idx="10"/>
          </p:nvPr>
        </p:nvSpPr>
        <p:spPr/>
        <p:txBody>
          <a:bodyPr/>
          <a:lstStyle/>
          <a:p>
            <a:fld id="{71B1AA27-3892-4360-B986-D6B124C223BF}" type="slidenum">
              <a:rPr lang="en-US" smtClean="0"/>
              <a:t>42</a:t>
            </a:fld>
            <a:endParaRPr lang="en-US" dirty="0"/>
          </a:p>
        </p:txBody>
      </p:sp>
    </p:spTree>
    <p:extLst>
      <p:ext uri="{BB962C8B-B14F-4D97-AF65-F5344CB8AC3E}">
        <p14:creationId xmlns:p14="http://schemas.microsoft.com/office/powerpoint/2010/main" val="3103175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We had Client Server applications before.  But Web really popularized this architecture.</a:t>
            </a:r>
          </a:p>
          <a:p>
            <a:endParaRPr lang="en-US" dirty="0"/>
          </a:p>
          <a:p>
            <a:r>
              <a:rPr lang="en-US" dirty="0"/>
              <a:t>Web servers provide data to clients (usually browsers).</a:t>
            </a:r>
          </a:p>
          <a:p>
            <a:r>
              <a:rPr lang="en-US" dirty="0"/>
              <a:t>When a web server provides HTML, the browser renders it on user's computer/phone/tablet.</a:t>
            </a:r>
          </a:p>
        </p:txBody>
      </p:sp>
      <p:sp>
        <p:nvSpPr>
          <p:cNvPr id="4" name="Slide Number Placeholder 3"/>
          <p:cNvSpPr>
            <a:spLocks noGrp="1"/>
          </p:cNvSpPr>
          <p:nvPr>
            <p:ph type="sldNum" sz="quarter" idx="10"/>
          </p:nvPr>
        </p:nvSpPr>
        <p:spPr/>
        <p:txBody>
          <a:bodyPr/>
          <a:lstStyle/>
          <a:p>
            <a:fld id="{71B1AA27-3892-4360-B986-D6B124C223BF}" type="slidenum">
              <a:rPr lang="en-US" smtClean="0"/>
              <a:t>43</a:t>
            </a:fld>
            <a:endParaRPr lang="en-US" dirty="0"/>
          </a:p>
        </p:txBody>
      </p:sp>
    </p:spTree>
    <p:extLst>
      <p:ext uri="{BB962C8B-B14F-4D97-AF65-F5344CB8AC3E}">
        <p14:creationId xmlns:p14="http://schemas.microsoft.com/office/powerpoint/2010/main" val="2481476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Web browsers store information in 'cookies'.</a:t>
            </a:r>
          </a:p>
          <a:p>
            <a:r>
              <a:rPr lang="en-US" sz="1200" b="0" i="0" kern="1200" dirty="0">
                <a:solidFill>
                  <a:schemeClr val="tx1"/>
                </a:solidFill>
                <a:effectLst/>
                <a:latin typeface="+mn-lt"/>
                <a:ea typeface="+mn-ea"/>
                <a:cs typeface="+mn-cs"/>
              </a:rPr>
              <a:t>Cookies were designed to be a reliable mechanism for websites to remember </a:t>
            </a:r>
            <a:r>
              <a:rPr lang="en-US" sz="1200" b="0" i="0" u="none" strike="noStrike" kern="1200" dirty="0">
                <a:solidFill>
                  <a:schemeClr val="tx1"/>
                </a:solidFill>
                <a:effectLst/>
                <a:latin typeface="+mn-lt"/>
                <a:ea typeface="+mn-ea"/>
                <a:cs typeface="+mn-cs"/>
                <a:hlinkClick r:id="rId3" tooltip="Program state"/>
              </a:rPr>
              <a:t>stateful</a:t>
            </a:r>
            <a:r>
              <a:rPr lang="en-US" sz="1200" b="0" i="0" kern="1200" dirty="0">
                <a:solidFill>
                  <a:schemeClr val="tx1"/>
                </a:solidFill>
                <a:effectLst/>
                <a:latin typeface="+mn-lt"/>
                <a:ea typeface="+mn-ea"/>
                <a:cs typeface="+mn-cs"/>
              </a:rPr>
              <a:t> information.</a:t>
            </a:r>
          </a:p>
          <a:p>
            <a:r>
              <a:rPr lang="en-US" sz="1200" b="0" i="0" kern="1200" dirty="0">
                <a:solidFill>
                  <a:schemeClr val="tx1"/>
                </a:solidFill>
                <a:effectLst/>
                <a:latin typeface="+mn-lt"/>
                <a:ea typeface="+mn-ea"/>
                <a:cs typeface="+mn-cs"/>
              </a:rPr>
              <a:t>Examples are :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User's login state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Shopping cart id</a:t>
            </a:r>
            <a:endParaRPr lang="en-US" dirty="0"/>
          </a:p>
          <a:p>
            <a:endParaRPr lang="en-US" dirty="0"/>
          </a:p>
          <a:p>
            <a:r>
              <a:rPr lang="en-US" dirty="0"/>
              <a:t>https://</a:t>
            </a:r>
            <a:r>
              <a:rPr lang="en-US" dirty="0" err="1"/>
              <a:t>en.wikipedia.org</a:t>
            </a:r>
            <a:r>
              <a:rPr lang="en-US" dirty="0"/>
              <a:t>/wiki/</a:t>
            </a:r>
            <a:r>
              <a:rPr lang="en-US" dirty="0" err="1"/>
              <a:t>HTTP_cookie</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44</a:t>
            </a:fld>
            <a:endParaRPr lang="en-US" dirty="0"/>
          </a:p>
        </p:txBody>
      </p:sp>
    </p:spTree>
    <p:extLst>
      <p:ext uri="{BB962C8B-B14F-4D97-AF65-F5344CB8AC3E}">
        <p14:creationId xmlns:p14="http://schemas.microsoft.com/office/powerpoint/2010/main" val="3282488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A web page can have multiple assets.</a:t>
            </a:r>
          </a:p>
          <a:p>
            <a:pPr marL="171450" indent="-171450">
              <a:buFontTx/>
              <a:buChar char="-"/>
            </a:pPr>
            <a:r>
              <a:rPr lang="en-US" dirty="0"/>
              <a:t>HTML page content</a:t>
            </a:r>
          </a:p>
          <a:p>
            <a:pPr marL="171450" indent="-171450">
              <a:buFontTx/>
              <a:buChar char="-"/>
            </a:pPr>
            <a:r>
              <a:rPr lang="en-US" dirty="0"/>
              <a:t>CSS: for styling the page</a:t>
            </a:r>
          </a:p>
          <a:p>
            <a:pPr marL="171450" indent="-171450">
              <a:buFontTx/>
              <a:buChar char="-"/>
            </a:pPr>
            <a:r>
              <a:rPr lang="en-US" dirty="0"/>
              <a:t>JavaScript scripts</a:t>
            </a:r>
          </a:p>
          <a:p>
            <a:pPr marL="171450" indent="-171450">
              <a:buFontTx/>
              <a:buChar char="-"/>
            </a:pPr>
            <a:r>
              <a:rPr lang="en-US" dirty="0"/>
              <a:t>Images embedded in a page</a:t>
            </a:r>
          </a:p>
          <a:p>
            <a:pPr marL="171450" indent="-171450">
              <a:buFontTx/>
              <a:buChar char="-"/>
            </a:pPr>
            <a:r>
              <a:rPr lang="en-US" dirty="0"/>
              <a:t>Etc.</a:t>
            </a:r>
          </a:p>
          <a:p>
            <a:pPr marL="0" indent="0">
              <a:buFontTx/>
              <a:buNone/>
            </a:pPr>
            <a:endParaRPr lang="en-US" dirty="0"/>
          </a:p>
          <a:p>
            <a:pPr marL="0" indent="0">
              <a:buFontTx/>
              <a:buNone/>
            </a:pPr>
            <a:r>
              <a:rPr lang="en-US" dirty="0"/>
              <a:t>Each asset typically will have a cache directive.  Different assets may have different cache times.</a:t>
            </a:r>
          </a:p>
          <a:p>
            <a:pPr marL="0" indent="0">
              <a:buFontTx/>
              <a:buNone/>
            </a:pPr>
            <a:endParaRPr lang="en-US" dirty="0"/>
          </a:p>
          <a:p>
            <a:pPr marL="0" indent="0">
              <a:buFontTx/>
              <a:buNone/>
            </a:pPr>
            <a:r>
              <a:rPr lang="en-US" dirty="0"/>
              <a:t>When a browser is requesting a page, it may load certain items (images, </a:t>
            </a:r>
            <a:r>
              <a:rPr lang="en-US" dirty="0" err="1"/>
              <a:t>css</a:t>
            </a:r>
            <a:r>
              <a:rPr lang="en-US" dirty="0"/>
              <a:t>) from local cache on the user's computer.</a:t>
            </a:r>
          </a:p>
          <a:p>
            <a:pPr marL="0" indent="0">
              <a:buFontTx/>
              <a:buNone/>
            </a:pPr>
            <a:r>
              <a:rPr lang="en-US" dirty="0"/>
              <a:t>Caching helps reduce the load web servers.</a:t>
            </a:r>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1432305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Proxies allow an organization to allow internet traffic in a controlled manner.</a:t>
            </a:r>
          </a:p>
          <a:p>
            <a:r>
              <a:rPr lang="en-US" dirty="0"/>
              <a:t>Proxies can also cache data.</a:t>
            </a:r>
          </a:p>
          <a:p>
            <a:endParaRPr lang="en-US" dirty="0"/>
          </a:p>
          <a:p>
            <a:r>
              <a:rPr lang="en-US" dirty="0"/>
              <a:t>Gateways are designed to route traffic according to some rules.</a:t>
            </a:r>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3590873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Source: Elephant Scale artwork designer.</a:t>
            </a:r>
          </a:p>
        </p:txBody>
      </p:sp>
      <p:sp>
        <p:nvSpPr>
          <p:cNvPr id="4" name="Slide Number Placeholder 3"/>
          <p:cNvSpPr>
            <a:spLocks noGrp="1"/>
          </p:cNvSpPr>
          <p:nvPr>
            <p:ph type="sldNum" sz="quarter" idx="10"/>
          </p:nvPr>
        </p:nvSpPr>
        <p:spPr/>
        <p:txBody>
          <a:bodyPr/>
          <a:lstStyle/>
          <a:p>
            <a:fld id="{71B1AA27-3892-4360-B986-D6B124C223BF}" type="slidenum">
              <a:rPr lang="en-US" smtClean="0"/>
              <a:t>47</a:t>
            </a:fld>
            <a:endParaRPr lang="en-US" dirty="0"/>
          </a:p>
        </p:txBody>
      </p:sp>
    </p:spTree>
    <p:extLst>
      <p:ext uri="{BB962C8B-B14F-4D97-AF65-F5344CB8AC3E}">
        <p14:creationId xmlns:p14="http://schemas.microsoft.com/office/powerpoint/2010/main" val="4092851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Executing client-side code reduces the load on the server.</a:t>
            </a:r>
          </a:p>
          <a:p>
            <a:r>
              <a:rPr lang="en-US" dirty="0"/>
              <a:t>For example, JavaScript can do animations and rendering in the browser.</a:t>
            </a:r>
          </a:p>
          <a:p>
            <a:r>
              <a:rPr lang="en-US" dirty="0"/>
              <a:t>Rendering graphs in a browser is a pretty good example of this.</a:t>
            </a:r>
          </a:p>
          <a:p>
            <a:r>
              <a:rPr lang="en-US" dirty="0"/>
              <a:t>Checkout D3 library (https://d3js.org/)</a:t>
            </a:r>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859534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endParaRPr lang="en-US" dirty="0"/>
          </a:p>
          <a:p>
            <a:r>
              <a:rPr lang="en-US" dirty="0"/>
              <a:t>The uniformity of the interface is what gives REST the capability to be used and integrated by many clients.  The rest architectural pattern is flexible and reusable across many domains, and once understood, can be used almost anywhere.</a:t>
            </a:r>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934985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r>
              <a:rPr lang="en-US" b="0" i="1" dirty="0"/>
              <a:t>Go through the code on the screen</a:t>
            </a:r>
            <a:r>
              <a:rPr lang="en-US" b="0" i="1"/>
              <a:t>, illustrate </a:t>
            </a:r>
            <a:r>
              <a:rPr lang="en-US" b="0" i="1" dirty="0"/>
              <a:t>what each line means.</a:t>
            </a:r>
          </a:p>
          <a:p>
            <a:endParaRPr lang="en-US" b="0" i="0"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549063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endParaRPr lang="en-US" b="1" i="1" dirty="0"/>
          </a:p>
          <a:p>
            <a:r>
              <a:rPr lang="en-US" b="1" i="0" dirty="0"/>
              <a:t>Participant Notes:</a:t>
            </a:r>
          </a:p>
          <a:p>
            <a:endParaRPr lang="en-US" dirty="0"/>
          </a:p>
        </p:txBody>
      </p:sp>
    </p:spTree>
    <p:extLst>
      <p:ext uri="{BB962C8B-B14F-4D97-AF65-F5344CB8AC3E}">
        <p14:creationId xmlns:p14="http://schemas.microsoft.com/office/powerpoint/2010/main" val="287299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Initially, software was considered an addendum to the hardware, something, without which the hardware could not be sold. It had a list price but often it was discounted to $0 and just added in with the hardware sale.</a:t>
            </a:r>
          </a:p>
          <a:p>
            <a:r>
              <a:rPr lang="en-US" dirty="0"/>
              <a:t>Incidentally, developers were considered a loss center, because of this.</a:t>
            </a:r>
          </a:p>
          <a:p>
            <a:endParaRPr lang="en-US" dirty="0"/>
          </a:p>
          <a:p>
            <a:r>
              <a:rPr lang="en-US" dirty="0"/>
              <a:t>There was little incentive to copy software because it was specific to the hardware.</a:t>
            </a:r>
          </a:p>
          <a:p>
            <a:endParaRPr lang="en-US" dirty="0"/>
          </a:p>
          <a:p>
            <a:r>
              <a:rPr lang="en-US" dirty="0"/>
              <a:t>All this changed through the years, of course, as can be seen from this slide.</a:t>
            </a:r>
          </a:p>
        </p:txBody>
      </p:sp>
      <p:sp>
        <p:nvSpPr>
          <p:cNvPr id="4" name="Slide Number Placeholder 3"/>
          <p:cNvSpPr>
            <a:spLocks noGrp="1"/>
          </p:cNvSpPr>
          <p:nvPr>
            <p:ph type="sldNum" sz="quarter" idx="10"/>
          </p:nvPr>
        </p:nvSpPr>
        <p:spPr/>
        <p:txBody>
          <a:bodyPr/>
          <a:lstStyle/>
          <a:p>
            <a:fld id="{71B1AA27-3892-4360-B986-D6B124C223BF}" type="slidenum">
              <a:rPr lang="en-US" smtClean="0"/>
              <a:t>6</a:t>
            </a:fld>
            <a:endParaRPr lang="en-US" dirty="0"/>
          </a:p>
        </p:txBody>
      </p:sp>
    </p:spTree>
    <p:extLst>
      <p:ext uri="{BB962C8B-B14F-4D97-AF65-F5344CB8AC3E}">
        <p14:creationId xmlns:p14="http://schemas.microsoft.com/office/powerpoint/2010/main" val="2881641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0" dirty="0"/>
          </a:p>
          <a:p>
            <a:r>
              <a:rPr lang="en-US" b="1" i="0" dirty="0"/>
              <a:t>Participant Notes:</a:t>
            </a:r>
            <a:endParaRPr lang="en-US" dirty="0"/>
          </a:p>
          <a:p>
            <a:r>
              <a:rPr lang="en-US" dirty="0"/>
              <a:t>As you can see, free software was an invention and a social movement. It was a revolutionary idea, partially a reaction to the commercial software success, habits, and methods of operation.</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a:t>
            </a:fld>
            <a:endParaRPr lang="en-US" dirty="0"/>
          </a:p>
        </p:txBody>
      </p:sp>
    </p:spTree>
    <p:extLst>
      <p:ext uri="{BB962C8B-B14F-4D97-AF65-F5344CB8AC3E}">
        <p14:creationId xmlns:p14="http://schemas.microsoft.com/office/powerpoint/2010/main" val="3184906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This timeline illustrates important milestones in Open Source.</a:t>
            </a:r>
          </a:p>
          <a:p>
            <a:r>
              <a:rPr lang="en-US" dirty="0"/>
              <a:t>We will discuss each period in detail in the upcoming slides.</a:t>
            </a:r>
          </a:p>
          <a:p>
            <a:endParaRPr lang="en-US" dirty="0"/>
          </a:p>
          <a:p>
            <a:r>
              <a:rPr lang="en-US" dirty="0"/>
              <a:t>Reference</a:t>
            </a:r>
          </a:p>
          <a:p>
            <a:r>
              <a:rPr lang="en-US" dirty="0"/>
              <a:t>- https://</a:t>
            </a:r>
            <a:r>
              <a:rPr lang="en-US" dirty="0" err="1"/>
              <a:t>en.wikipedia.org</a:t>
            </a:r>
            <a:r>
              <a:rPr lang="en-US" dirty="0"/>
              <a:t>/wiki/</a:t>
            </a:r>
            <a:r>
              <a:rPr lang="en-US" dirty="0" err="1"/>
              <a:t>History_of_free_and_open-source_software</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dirty="0"/>
          </a:p>
        </p:txBody>
      </p:sp>
    </p:spTree>
    <p:extLst>
      <p:ext uri="{BB962C8B-B14F-4D97-AF65-F5344CB8AC3E}">
        <p14:creationId xmlns:p14="http://schemas.microsoft.com/office/powerpoint/2010/main" val="4073338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Do not confuse 'free' and 'open’.  There is a substantial difference.</a:t>
            </a:r>
          </a:p>
          <a:p>
            <a:endParaRPr lang="en-US" dirty="0"/>
          </a:p>
          <a:p>
            <a:r>
              <a:rPr lang="en-US" dirty="0"/>
              <a:t>Free simply means that you don’t have to pay for the software, but says nothing about the nature of it.</a:t>
            </a:r>
          </a:p>
          <a:p>
            <a:endParaRPr lang="en-US" dirty="0"/>
          </a:p>
          <a:p>
            <a:r>
              <a:rPr lang="en-US" dirty="0"/>
              <a:t>Open means that anybody can read and usually use the source. But the specific conditions are usually set in the accompanying license.</a:t>
            </a:r>
          </a:p>
          <a:p>
            <a:endParaRPr lang="en-US" dirty="0"/>
          </a:p>
          <a:p>
            <a:r>
              <a:rPr lang="en-US" dirty="0"/>
              <a:t>The Internet enabled shareware – because now the developers had a much easier way to distribute the program to end users.</a:t>
            </a:r>
          </a:p>
          <a:p>
            <a:endParaRPr lang="en-US" dirty="0"/>
          </a:p>
          <a:p>
            <a:r>
              <a:rPr lang="en-US" dirty="0"/>
              <a:t>Initially, there was little awareness and a lot of confusion regarding the licensing for this type of software.</a:t>
            </a:r>
          </a:p>
          <a:p>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dirty="0"/>
          </a:p>
        </p:txBody>
      </p:sp>
    </p:spTree>
    <p:extLst>
      <p:ext uri="{BB962C8B-B14F-4D97-AF65-F5344CB8AC3E}">
        <p14:creationId xmlns:p14="http://schemas.microsoft.com/office/powerpoint/2010/main" val="553557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As you can see, open source software went through many upheavals. Steve Ballmer used to call it “communist cancer.”</a:t>
            </a:r>
          </a:p>
          <a:p>
            <a:endParaRPr lang="en-US" dirty="0"/>
          </a:p>
          <a:p>
            <a:r>
              <a:rPr lang="en-US" dirty="0"/>
              <a:t>For further reading, see http://</a:t>
            </a:r>
            <a:r>
              <a:rPr lang="en-US" dirty="0" err="1"/>
              <a:t>www.catb.org</a:t>
            </a:r>
            <a:r>
              <a:rPr lang="en-US" dirty="0"/>
              <a:t>/</a:t>
            </a:r>
            <a:r>
              <a:rPr lang="en-US" dirty="0" err="1"/>
              <a:t>esr</a:t>
            </a:r>
            <a:r>
              <a:rPr lang="en-US" dirty="0"/>
              <a:t>/writings/cathedral-bazaar/</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dirty="0"/>
          </a:p>
        </p:txBody>
      </p:sp>
    </p:spTree>
    <p:extLst>
      <p:ext uri="{BB962C8B-B14F-4D97-AF65-F5344CB8AC3E}">
        <p14:creationId xmlns:p14="http://schemas.microsoft.com/office/powerpoint/2010/main" val="2697438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7/11/18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7/11/18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7/11/18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7/11/18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7/11/18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7/11/18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7/11/18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7/11/18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7/11/18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7/11/18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7/11/18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7/11/18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7/11/18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6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9.tiff"/></Relationships>
</file>

<file path=ppt/slides/_rels/slide34.xml.rels><?xml version="1.0" encoding="UTF-8" standalone="yes"?>
<Relationships xmlns="http://schemas.openxmlformats.org/package/2006/relationships"><Relationship Id="rId3" Type="http://schemas.openxmlformats.org/officeDocument/2006/relationships/hyperlink" Target="https://aws.amazon.com/marketplace"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myapi.com/order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myapi.com/order/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6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6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tags" Target="../tags/tag6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Open Source</a:t>
            </a:r>
          </a:p>
        </p:txBody>
      </p:sp>
      <p:sp>
        <p:nvSpPr>
          <p:cNvPr id="3" name="Subtitle 2"/>
          <p:cNvSpPr>
            <a:spLocks noGrp="1"/>
          </p:cNvSpPr>
          <p:nvPr>
            <p:ph type="subTitle" idx="1"/>
          </p:nvPr>
        </p:nvSpPr>
        <p:spPr/>
        <p:txBody>
          <a:bodyPr/>
          <a:lstStyle/>
          <a:p>
            <a:r>
              <a:rPr lang="en-US" dirty="0"/>
              <a:t>Module 2</a:t>
            </a:r>
            <a:endParaRPr dirty="0"/>
          </a:p>
        </p:txBody>
      </p:sp>
      <p:sp>
        <p:nvSpPr>
          <p:cNvPr id="4" name="Text Placeholder 3"/>
          <p:cNvSpPr>
            <a:spLocks noGrp="1"/>
          </p:cNvSpPr>
          <p:nvPr>
            <p:ph type="body" sz="quarter" idx="13"/>
          </p:nvPr>
        </p:nvSpPr>
        <p:spPr/>
        <p:txBody>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 Source</a:t>
            </a:r>
          </a:p>
        </p:txBody>
      </p:sp>
      <p:pic>
        <p:nvPicPr>
          <p:cNvPr id="4" name="Picture 3">
            <a:extLst>
              <a:ext uri="{FF2B5EF4-FFF2-40B4-BE49-F238E27FC236}">
                <a16:creationId xmlns:a16="http://schemas.microsoft.com/office/drawing/2014/main" id="{3A71FB84-F6B4-7649-B751-E458FA33712B}"/>
              </a:ext>
            </a:extLst>
          </p:cNvPr>
          <p:cNvPicPr>
            <a:picLocks noChangeAspect="1"/>
          </p:cNvPicPr>
          <p:nvPr/>
        </p:nvPicPr>
        <p:blipFill>
          <a:blip r:embed="rId3"/>
          <a:stretch>
            <a:fillRect/>
          </a:stretch>
        </p:blipFill>
        <p:spPr>
          <a:xfrm>
            <a:off x="3375649" y="2047539"/>
            <a:ext cx="2392702" cy="3383280"/>
          </a:xfrm>
          <a:prstGeom prst="rect">
            <a:avLst/>
          </a:prstGeom>
        </p:spPr>
      </p:pic>
      <p:sp>
        <p:nvSpPr>
          <p:cNvPr id="8" name="Rounded Rectangle 7"/>
          <p:cNvSpPr/>
          <p:nvPr/>
        </p:nvSpPr>
        <p:spPr>
          <a:xfrm>
            <a:off x="390402" y="1317812"/>
            <a:ext cx="2985247" cy="267596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 "Free Software" perceived as anti-commercial</a:t>
            </a:r>
          </a:p>
          <a:p>
            <a:pPr marL="285750" indent="-285750">
              <a:buFont typeface="Arial" panose="020B0604020202020204" pitchFamily="34" charset="0"/>
              <a:buChar char="•"/>
            </a:pPr>
            <a:r>
              <a:rPr lang="en-US" dirty="0"/>
              <a:t>Stallman criticized for leftist advocacy</a:t>
            </a:r>
          </a:p>
          <a:p>
            <a:pPr marL="285750" indent="-285750">
              <a:buFont typeface="Arial" panose="020B0604020202020204" pitchFamily="34" charset="0"/>
              <a:buChar char="•"/>
            </a:pPr>
            <a:r>
              <a:rPr lang="en-US" dirty="0"/>
              <a:t>Not friendly with corporate interests</a:t>
            </a:r>
          </a:p>
        </p:txBody>
      </p:sp>
      <p:sp>
        <p:nvSpPr>
          <p:cNvPr id="9" name="Rounded Rectangle 8"/>
          <p:cNvSpPr/>
          <p:nvPr/>
        </p:nvSpPr>
        <p:spPr>
          <a:xfrm>
            <a:off x="2783541" y="5430819"/>
            <a:ext cx="3576918" cy="82027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Emphasized benefits to companies</a:t>
            </a:r>
          </a:p>
        </p:txBody>
      </p:sp>
      <p:sp>
        <p:nvSpPr>
          <p:cNvPr id="10" name="Rounded Rectangle 9"/>
          <p:cNvSpPr/>
          <p:nvPr/>
        </p:nvSpPr>
        <p:spPr>
          <a:xfrm>
            <a:off x="5768351" y="1317812"/>
            <a:ext cx="2985247" cy="267596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"Open Source" reframed the issue</a:t>
            </a:r>
          </a:p>
          <a:p>
            <a:pPr marL="285750" indent="-285750">
              <a:buFont typeface="Arial" panose="020B0604020202020204" pitchFamily="34" charset="0"/>
              <a:buChar char="•"/>
            </a:pPr>
            <a:r>
              <a:rPr lang="en-US" dirty="0"/>
              <a:t>Emphasized benefits to companies of having open-source</a:t>
            </a:r>
          </a:p>
          <a:p>
            <a:pPr marL="285750" indent="-285750">
              <a:buFont typeface="Arial" panose="020B0604020202020204" pitchFamily="34" charset="0"/>
              <a:buChar char="•"/>
            </a:pPr>
            <a:r>
              <a:rPr lang="en-US" dirty="0"/>
              <a:t>Eric Raymond: "The Cathedral and the Bazaar"</a:t>
            </a:r>
          </a:p>
        </p:txBody>
      </p:sp>
      <p:sp>
        <p:nvSpPr>
          <p:cNvPr id="12"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3"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Cathedral and </a:t>
            </a:r>
            <a:r>
              <a:rPr lang="en-US" dirty="0"/>
              <a:t>The </a:t>
            </a:r>
            <a:r>
              <a:rPr dirty="0"/>
              <a:t>Bazaar</a:t>
            </a:r>
          </a:p>
        </p:txBody>
      </p:sp>
      <p:sp>
        <p:nvSpPr>
          <p:cNvPr id="3" name="Content Placeholder 2"/>
          <p:cNvSpPr>
            <a:spLocks noGrp="1"/>
          </p:cNvSpPr>
          <p:nvPr>
            <p:ph idx="1"/>
          </p:nvPr>
        </p:nvSpPr>
        <p:spPr>
          <a:xfrm>
            <a:off x="319960" y="1250315"/>
            <a:ext cx="8486775" cy="4074432"/>
          </a:xfrm>
        </p:spPr>
        <p:txBody>
          <a:bodyPr/>
          <a:lstStyle/>
          <a:p>
            <a:r>
              <a:rPr dirty="0"/>
              <a:t> Eric Raymond Published "The Cathedral and the Bazaar"</a:t>
            </a:r>
          </a:p>
          <a:p>
            <a:r>
              <a:rPr dirty="0"/>
              <a:t> Proprietary Software </a:t>
            </a:r>
            <a:r>
              <a:rPr lang="en-US" dirty="0"/>
              <a:t>l</a:t>
            </a:r>
            <a:r>
              <a:rPr dirty="0"/>
              <a:t>ike a Cathedral</a:t>
            </a:r>
            <a:r>
              <a:rPr lang="en-US" dirty="0"/>
              <a:t>:</a:t>
            </a:r>
            <a:endParaRPr dirty="0"/>
          </a:p>
          <a:p>
            <a:pPr lvl="1"/>
            <a:r>
              <a:rPr dirty="0"/>
              <a:t> Top </a:t>
            </a:r>
            <a:r>
              <a:rPr lang="en-US" dirty="0"/>
              <a:t>d</a:t>
            </a:r>
            <a:r>
              <a:rPr dirty="0"/>
              <a:t>own</a:t>
            </a:r>
          </a:p>
          <a:p>
            <a:pPr lvl="1"/>
            <a:r>
              <a:rPr dirty="0"/>
              <a:t> Centralized</a:t>
            </a:r>
          </a:p>
          <a:p>
            <a:pPr lvl="1"/>
            <a:r>
              <a:rPr dirty="0"/>
              <a:t> Slow</a:t>
            </a:r>
          </a:p>
          <a:p>
            <a:pPr lvl="1"/>
            <a:r>
              <a:rPr dirty="0"/>
              <a:t> Bug-prone</a:t>
            </a:r>
          </a:p>
          <a:p>
            <a:r>
              <a:rPr dirty="0"/>
              <a:t> Open Source Development like Bazaar</a:t>
            </a:r>
            <a:r>
              <a:rPr lang="en-US" dirty="0"/>
              <a:t>:</a:t>
            </a:r>
            <a:endParaRPr dirty="0"/>
          </a:p>
          <a:p>
            <a:pPr lvl="1"/>
            <a:r>
              <a:rPr dirty="0"/>
              <a:t> Bottom up</a:t>
            </a:r>
          </a:p>
          <a:p>
            <a:pPr lvl="1"/>
            <a:r>
              <a:rPr dirty="0"/>
              <a:t> Distributed</a:t>
            </a:r>
          </a:p>
          <a:p>
            <a:pPr lvl="1"/>
            <a:r>
              <a:rPr dirty="0"/>
              <a:t> Self</a:t>
            </a:r>
            <a:r>
              <a:rPr lang="en-US" dirty="0"/>
              <a:t>-c</a:t>
            </a:r>
            <a:r>
              <a:rPr dirty="0"/>
              <a:t>orrecting</a:t>
            </a:r>
          </a:p>
        </p:txBody>
      </p:sp>
      <p:pic>
        <p:nvPicPr>
          <p:cNvPr id="4" name="Picture 3">
            <a:extLst>
              <a:ext uri="{FF2B5EF4-FFF2-40B4-BE49-F238E27FC236}">
                <a16:creationId xmlns:a16="http://schemas.microsoft.com/office/drawing/2014/main" id="{B2805B05-583F-AC47-AA40-DC1157FBE386}"/>
              </a:ext>
            </a:extLst>
          </p:cNvPr>
          <p:cNvPicPr>
            <a:picLocks noChangeAspect="1"/>
          </p:cNvPicPr>
          <p:nvPr/>
        </p:nvPicPr>
        <p:blipFill>
          <a:blip r:embed="rId3"/>
          <a:stretch>
            <a:fillRect/>
          </a:stretch>
        </p:blipFill>
        <p:spPr>
          <a:xfrm>
            <a:off x="6511503" y="1383151"/>
            <a:ext cx="1366092" cy="2051926"/>
          </a:xfrm>
          <a:prstGeom prst="rect">
            <a:avLst/>
          </a:prstGeom>
        </p:spPr>
      </p:pic>
      <p:pic>
        <p:nvPicPr>
          <p:cNvPr id="5" name="Picture 4">
            <a:extLst>
              <a:ext uri="{FF2B5EF4-FFF2-40B4-BE49-F238E27FC236}">
                <a16:creationId xmlns:a16="http://schemas.microsoft.com/office/drawing/2014/main" id="{40B49C9D-D538-254D-BA88-2CA0853C88C3}"/>
              </a:ext>
            </a:extLst>
          </p:cNvPr>
          <p:cNvPicPr>
            <a:picLocks noChangeAspect="1"/>
          </p:cNvPicPr>
          <p:nvPr/>
        </p:nvPicPr>
        <p:blipFill>
          <a:blip r:embed="rId4"/>
          <a:stretch>
            <a:fillRect/>
          </a:stretch>
        </p:blipFill>
        <p:spPr>
          <a:xfrm>
            <a:off x="5689599" y="3622382"/>
            <a:ext cx="3009900" cy="300990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judge\Downloads\stock-photo-technology-and-advertisement-741335.png"/>
          <p:cNvPicPr>
            <a:picLocks noChangeAspect="1" noChangeArrowheads="1"/>
          </p:cNvPicPr>
          <p:nvPr/>
        </p:nvPicPr>
        <p:blipFill rotWithShape="1">
          <a:blip r:embed="rId3">
            <a:extLst>
              <a:ext uri="{28A0092B-C50C-407E-A947-70E740481C1C}">
                <a14:useLocalDpi xmlns:a14="http://schemas.microsoft.com/office/drawing/2010/main" val="0"/>
              </a:ext>
            </a:extLst>
          </a:blip>
          <a:srcRect t="16910" b="12437"/>
          <a:stretch/>
        </p:blipFill>
        <p:spPr bwMode="auto">
          <a:xfrm>
            <a:off x="-25759" y="1738648"/>
            <a:ext cx="9208394" cy="43530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t>Linux</a:t>
            </a:r>
          </a:p>
        </p:txBody>
      </p:sp>
      <p:sp>
        <p:nvSpPr>
          <p:cNvPr id="3" name="Content Placeholder 2"/>
          <p:cNvSpPr>
            <a:spLocks noGrp="1"/>
          </p:cNvSpPr>
          <p:nvPr>
            <p:ph idx="1"/>
          </p:nvPr>
        </p:nvSpPr>
        <p:spPr>
          <a:xfrm>
            <a:off x="1851184" y="2246186"/>
            <a:ext cx="5441633" cy="3003132"/>
          </a:xfrm>
          <a:solidFill>
            <a:srgbClr val="888B8D"/>
          </a:solidFill>
        </p:spPr>
        <p:txBody>
          <a:bodyPr anchor="ctr"/>
          <a:lstStyle/>
          <a:p>
            <a:pPr>
              <a:buClr>
                <a:schemeClr val="bg1"/>
              </a:buClr>
            </a:pPr>
            <a:r>
              <a:rPr dirty="0">
                <a:solidFill>
                  <a:schemeClr val="bg1"/>
                </a:solidFill>
              </a:rPr>
              <a:t> 1991: Linus Torvalds released Unix-like kernel</a:t>
            </a:r>
          </a:p>
          <a:p>
            <a:pPr lvl="1">
              <a:buClr>
                <a:schemeClr val="bg1"/>
              </a:buClr>
            </a:pPr>
            <a:r>
              <a:rPr dirty="0">
                <a:solidFill>
                  <a:schemeClr val="bg1"/>
                </a:solidFill>
              </a:rPr>
              <a:t> </a:t>
            </a:r>
            <a:r>
              <a:rPr lang="en-US" dirty="0">
                <a:solidFill>
                  <a:schemeClr val="bg1"/>
                </a:solidFill>
              </a:rPr>
              <a:t>U</a:t>
            </a:r>
            <a:r>
              <a:rPr dirty="0">
                <a:solidFill>
                  <a:schemeClr val="bg1"/>
                </a:solidFill>
              </a:rPr>
              <a:t>sed a "freeware" type license for noncommercial purposes</a:t>
            </a:r>
          </a:p>
          <a:p>
            <a:pPr>
              <a:buClr>
                <a:schemeClr val="bg1"/>
              </a:buClr>
            </a:pPr>
            <a:r>
              <a:rPr dirty="0">
                <a:solidFill>
                  <a:schemeClr val="bg1"/>
                </a:solidFill>
              </a:rPr>
              <a:t> 1992: Re-released under GNU GPL</a:t>
            </a:r>
          </a:p>
          <a:p>
            <a:pPr lvl="1">
              <a:buClr>
                <a:schemeClr val="bg1"/>
              </a:buClr>
            </a:pPr>
            <a:r>
              <a:rPr dirty="0">
                <a:solidFill>
                  <a:schemeClr val="bg1"/>
                </a:solidFill>
              </a:rPr>
              <a:t> Intended to be used with GNU project software</a:t>
            </a:r>
          </a:p>
          <a:p>
            <a:pPr>
              <a:buClr>
                <a:schemeClr val="bg1"/>
              </a:buClr>
            </a:pPr>
            <a:r>
              <a:rPr dirty="0">
                <a:solidFill>
                  <a:schemeClr val="bg1"/>
                </a:solidFill>
              </a:rPr>
              <a:t> Linux or GNU/Linux?</a:t>
            </a:r>
          </a:p>
          <a:p>
            <a:pPr lvl="1">
              <a:buClr>
                <a:schemeClr val="bg1"/>
              </a:buClr>
            </a:pPr>
            <a:r>
              <a:rPr dirty="0">
                <a:solidFill>
                  <a:schemeClr val="bg1"/>
                </a:solidFill>
              </a:rPr>
              <a:t> Strictly speaking, only kernel is "Linux"</a:t>
            </a:r>
          </a:p>
          <a:p>
            <a:pPr lvl="1">
              <a:buClr>
                <a:schemeClr val="bg1"/>
              </a:buClr>
            </a:pPr>
            <a:r>
              <a:rPr dirty="0">
                <a:solidFill>
                  <a:schemeClr val="bg1"/>
                </a:solidFill>
              </a:rPr>
              <a:t> Practically, most refer to whole system as Linux</a:t>
            </a:r>
          </a:p>
          <a:p>
            <a:pPr>
              <a:buClr>
                <a:schemeClr val="bg1"/>
              </a:buClr>
            </a:pPr>
            <a:r>
              <a:rPr dirty="0">
                <a:solidFill>
                  <a:schemeClr val="bg1"/>
                </a:solidFill>
              </a:rPr>
              <a:t> Linux (or GNU/Linux) first main OSS project in</a:t>
            </a:r>
            <a:r>
              <a:rPr lang="en-US" dirty="0">
                <a:solidFill>
                  <a:schemeClr val="bg1"/>
                </a:solidFill>
              </a:rPr>
              <a:t> the</a:t>
            </a:r>
            <a:r>
              <a:rPr dirty="0">
                <a:solidFill>
                  <a:schemeClr val="bg1"/>
                </a:solidFill>
              </a:rPr>
              <a:t> industry</a:t>
            </a:r>
          </a:p>
        </p:txBody>
      </p:sp>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Facts about Linus Torvalds</a:t>
            </a:r>
            <a:endParaRPr dirty="0"/>
          </a:p>
        </p:txBody>
      </p:sp>
      <p:pic>
        <p:nvPicPr>
          <p:cNvPr id="7" name="Content Placeholder 6">
            <a:extLst>
              <a:ext uri="{FF2B5EF4-FFF2-40B4-BE49-F238E27FC236}">
                <a16:creationId xmlns:a16="http://schemas.microsoft.com/office/drawing/2014/main" id="{C93CFD2C-11FD-1C48-B6D1-0EACC19C2B0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83141" y="1464482"/>
            <a:ext cx="5869593" cy="4613677"/>
          </a:xfrm>
        </p:spPr>
      </p:pic>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13</a:t>
            </a:fld>
            <a:endParaRPr lang="en-US" dirty="0"/>
          </a:p>
        </p:txBody>
      </p:sp>
    </p:spTree>
    <p:extLst>
      <p:ext uri="{BB962C8B-B14F-4D97-AF65-F5344CB8AC3E}">
        <p14:creationId xmlns:p14="http://schemas.microsoft.com/office/powerpoint/2010/main" val="425671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Netscape</a:t>
            </a:r>
            <a:r>
              <a:rPr lang="en-US" dirty="0"/>
              <a:t> Story</a:t>
            </a:r>
            <a:endParaRPr dirty="0"/>
          </a:p>
        </p:txBody>
      </p:sp>
      <p:sp>
        <p:nvSpPr>
          <p:cNvPr id="3" name="Content Placeholder 2"/>
          <p:cNvSpPr>
            <a:spLocks noGrp="1"/>
          </p:cNvSpPr>
          <p:nvPr>
            <p:ph idx="1"/>
          </p:nvPr>
        </p:nvSpPr>
        <p:spPr>
          <a:xfrm>
            <a:off x="317349" y="1170179"/>
            <a:ext cx="8486775" cy="4074432"/>
          </a:xfrm>
        </p:spPr>
        <p:txBody>
          <a:bodyPr/>
          <a:lstStyle/>
          <a:p>
            <a:r>
              <a:rPr dirty="0"/>
              <a:t> Netscape </a:t>
            </a:r>
            <a:r>
              <a:rPr lang="en-US" dirty="0"/>
              <a:t>was </a:t>
            </a:r>
            <a:r>
              <a:rPr dirty="0"/>
              <a:t>an early leader in "browser wars"</a:t>
            </a:r>
          </a:p>
          <a:p>
            <a:pPr lvl="1"/>
            <a:r>
              <a:rPr dirty="0"/>
              <a:t> Created </a:t>
            </a:r>
            <a:r>
              <a:rPr lang="en-US" dirty="0"/>
              <a:t>b</a:t>
            </a:r>
            <a:r>
              <a:rPr dirty="0"/>
              <a:t>rowser in 1994 as proprietary software</a:t>
            </a:r>
          </a:p>
          <a:p>
            <a:pPr lvl="1"/>
            <a:r>
              <a:rPr dirty="0"/>
              <a:t> Proprietary software</a:t>
            </a:r>
            <a:r>
              <a:rPr lang="en-US" dirty="0"/>
              <a:t> </a:t>
            </a:r>
            <a:r>
              <a:rPr dirty="0"/>
              <a:t>(</a:t>
            </a:r>
            <a:r>
              <a:rPr lang="en-US" dirty="0"/>
              <a:t>n</a:t>
            </a:r>
            <a:r>
              <a:rPr dirty="0"/>
              <a:t>on-free as in "speech")</a:t>
            </a:r>
          </a:p>
          <a:p>
            <a:pPr lvl="1"/>
            <a:r>
              <a:rPr dirty="0"/>
              <a:t> Free </a:t>
            </a:r>
            <a:r>
              <a:rPr lang="en-US" dirty="0"/>
              <a:t> of cost </a:t>
            </a:r>
            <a:r>
              <a:rPr dirty="0"/>
              <a:t>for noncommercial use, </a:t>
            </a:r>
            <a:r>
              <a:rPr lang="en-US" dirty="0"/>
              <a:t>but c</a:t>
            </a:r>
            <a:r>
              <a:rPr dirty="0"/>
              <a:t>ompanies had to license</a:t>
            </a:r>
          </a:p>
          <a:p>
            <a:r>
              <a:rPr dirty="0"/>
              <a:t> Internet Explorer</a:t>
            </a:r>
          </a:p>
          <a:p>
            <a:pPr lvl="1"/>
            <a:r>
              <a:rPr dirty="0"/>
              <a:t> Bundled with Windows at no extra charge</a:t>
            </a:r>
          </a:p>
          <a:p>
            <a:pPr lvl="1"/>
            <a:r>
              <a:rPr dirty="0"/>
              <a:t> Quickly gained market share at Netscape's expense</a:t>
            </a:r>
          </a:p>
          <a:p>
            <a:r>
              <a:rPr dirty="0"/>
              <a:t> Open Sourcing</a:t>
            </a:r>
          </a:p>
          <a:p>
            <a:pPr lvl="1"/>
            <a:r>
              <a:rPr dirty="0"/>
              <a:t> Netscape announced it would "open source" product</a:t>
            </a:r>
          </a:p>
          <a:p>
            <a:pPr lvl="1"/>
            <a:r>
              <a:rPr dirty="0"/>
              <a:t> First major corporation releasing product as OSS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18" y="1268013"/>
            <a:ext cx="1638442" cy="1668925"/>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DB47-DED0-DE47-95C6-310FC943BC35}"/>
              </a:ext>
            </a:extLst>
          </p:cNvPr>
          <p:cNvSpPr>
            <a:spLocks noGrp="1"/>
          </p:cNvSpPr>
          <p:nvPr>
            <p:ph type="title"/>
          </p:nvPr>
        </p:nvSpPr>
        <p:spPr/>
        <p:txBody>
          <a:bodyPr/>
          <a:lstStyle/>
          <a:p>
            <a:r>
              <a:rPr lang="en-US" dirty="0"/>
              <a:t>Recent History of Open Source</a:t>
            </a:r>
          </a:p>
        </p:txBody>
      </p:sp>
      <p:graphicFrame>
        <p:nvGraphicFramePr>
          <p:cNvPr id="6" name="Content Placeholder 5">
            <a:extLst>
              <a:ext uri="{FF2B5EF4-FFF2-40B4-BE49-F238E27FC236}">
                <a16:creationId xmlns:a16="http://schemas.microsoft.com/office/drawing/2014/main" id="{D21E432E-FACE-E942-8E8A-15A4ED9C21CE}"/>
              </a:ext>
            </a:extLst>
          </p:cNvPr>
          <p:cNvGraphicFramePr>
            <a:graphicFrameLocks noGrp="1"/>
          </p:cNvGraphicFramePr>
          <p:nvPr>
            <p:ph idx="1"/>
            <p:extLst>
              <p:ext uri="{D42A27DB-BD31-4B8C-83A1-F6EECF244321}">
                <p14:modId xmlns:p14="http://schemas.microsoft.com/office/powerpoint/2010/main" val="1749867781"/>
              </p:ext>
            </p:extLst>
          </p:nvPr>
        </p:nvGraphicFramePr>
        <p:xfrm>
          <a:off x="371475" y="1825625"/>
          <a:ext cx="8486775" cy="4075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CF51A171-4954-EE42-87E0-D6A4B7E25D41}"/>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7A39248C-4F3C-8643-8ACF-AED0D973F4AE}"/>
              </a:ext>
            </a:extLst>
          </p:cNvPr>
          <p:cNvSpPr>
            <a:spLocks noGrp="1"/>
          </p:cNvSpPr>
          <p:nvPr>
            <p:ph type="sldNum" sz="quarter" idx="12"/>
          </p:nvPr>
        </p:nvSpPr>
        <p:spPr/>
        <p:txBody>
          <a:bodyPr/>
          <a:lstStyle/>
          <a:p>
            <a:fld id="{3310D8EA-3107-4873-B9AB-DD7D3E79053A}" type="slidenum">
              <a:rPr lang="en-US" smtClean="0"/>
              <a:t>15</a:t>
            </a:fld>
            <a:endParaRPr lang="en-US" dirty="0"/>
          </a:p>
        </p:txBody>
      </p:sp>
      <p:sp>
        <p:nvSpPr>
          <p:cNvPr id="9" name="Rounded Rectangular Callout 8">
            <a:extLst>
              <a:ext uri="{FF2B5EF4-FFF2-40B4-BE49-F238E27FC236}">
                <a16:creationId xmlns:a16="http://schemas.microsoft.com/office/drawing/2014/main" id="{46822479-2926-9741-9BF6-028AAB320434}"/>
              </a:ext>
            </a:extLst>
          </p:cNvPr>
          <p:cNvSpPr/>
          <p:nvPr/>
        </p:nvSpPr>
        <p:spPr>
          <a:xfrm>
            <a:off x="850850" y="4010903"/>
            <a:ext cx="3055533" cy="1722317"/>
          </a:xfrm>
          <a:prstGeom prst="wedgeRoundRectCallout">
            <a:avLst>
              <a:gd name="adj1" fmla="val -43162"/>
              <a:gd name="adj2" fmla="val -101033"/>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solidFill>
                  <a:schemeClr val="bg1"/>
                </a:solidFill>
              </a:rPr>
              <a:t>Dot com bust incentivizes companies to adopt free open source software over proprietary software.</a:t>
            </a:r>
          </a:p>
        </p:txBody>
      </p:sp>
      <p:sp>
        <p:nvSpPr>
          <p:cNvPr id="8" name="Rounded Rectangular Callout 7">
            <a:extLst>
              <a:ext uri="{FF2B5EF4-FFF2-40B4-BE49-F238E27FC236}">
                <a16:creationId xmlns:a16="http://schemas.microsoft.com/office/drawing/2014/main" id="{6AD3BA9A-4CB9-FD40-9C9A-F35B3E2CE75E}"/>
              </a:ext>
            </a:extLst>
          </p:cNvPr>
          <p:cNvSpPr/>
          <p:nvPr/>
        </p:nvSpPr>
        <p:spPr>
          <a:xfrm>
            <a:off x="5359805" y="4010903"/>
            <a:ext cx="3055533" cy="1722317"/>
          </a:xfrm>
          <a:prstGeom prst="wedgeRoundRectCallout">
            <a:avLst>
              <a:gd name="adj1" fmla="val -35153"/>
              <a:gd name="adj2" fmla="val -99538"/>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err="1">
                <a:solidFill>
                  <a:schemeClr val="bg1"/>
                </a:solidFill>
              </a:rPr>
              <a:t>Github</a:t>
            </a:r>
            <a:r>
              <a:rPr lang="en-US" sz="1600" dirty="0">
                <a:solidFill>
                  <a:schemeClr val="bg1"/>
                </a:solidFill>
              </a:rPr>
              <a:t> popularizes “social coding.”</a:t>
            </a:r>
          </a:p>
          <a:p>
            <a:pPr marL="285750" indent="-285750">
              <a:buFont typeface="Arial" panose="020B0604020202020204" pitchFamily="34" charset="0"/>
              <a:buChar char="•"/>
            </a:pPr>
            <a:r>
              <a:rPr lang="en-US" sz="1600" dirty="0">
                <a:solidFill>
                  <a:schemeClr val="bg1"/>
                </a:solidFill>
              </a:rPr>
              <a:t>Makes contributing to open source easier.</a:t>
            </a:r>
          </a:p>
        </p:txBody>
      </p:sp>
    </p:spTree>
    <p:extLst>
      <p:ext uri="{BB962C8B-B14F-4D97-AF65-F5344CB8AC3E}">
        <p14:creationId xmlns:p14="http://schemas.microsoft.com/office/powerpoint/2010/main" val="194270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 Source and Business</a:t>
            </a:r>
          </a:p>
        </p:txBody>
      </p:sp>
      <p:sp>
        <p:nvSpPr>
          <p:cNvPr id="3" name="Content Placeholder 2"/>
          <p:cNvSpPr>
            <a:spLocks noGrp="1"/>
          </p:cNvSpPr>
          <p:nvPr>
            <p:ph idx="1"/>
          </p:nvPr>
        </p:nvSpPr>
        <p:spPr>
          <a:xfrm>
            <a:off x="1602414" y="1374865"/>
            <a:ext cx="5939173" cy="273631"/>
          </a:xfrm>
        </p:spPr>
        <p:txBody>
          <a:bodyPr/>
          <a:lstStyle/>
          <a:p>
            <a:r>
              <a:rPr b="1" dirty="0">
                <a:solidFill>
                  <a:schemeClr val="accent1"/>
                </a:solidFill>
              </a:rPr>
              <a:t> Many companies saw open-source as friendly to business</a:t>
            </a:r>
          </a:p>
          <a:p>
            <a:r>
              <a:rPr dirty="0"/>
              <a:t> </a:t>
            </a:r>
          </a:p>
        </p:txBody>
      </p:sp>
      <p:sp>
        <p:nvSpPr>
          <p:cNvPr id="5" name="Content Placeholder 23"/>
          <p:cNvSpPr txBox="1">
            <a:spLocks/>
          </p:cNvSpPr>
          <p:nvPr/>
        </p:nvSpPr>
        <p:spPr bwMode="gray">
          <a:xfrm>
            <a:off x="457200" y="247947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lvl="1"/>
            <a:r>
              <a:rPr lang="en-US" dirty="0"/>
              <a:t> IBMs main revenue was and still is services, not software</a:t>
            </a:r>
          </a:p>
          <a:p>
            <a:pPr lvl="1"/>
            <a:r>
              <a:rPr lang="en-US" dirty="0"/>
              <a:t> Open Source helps sell their services</a:t>
            </a:r>
          </a:p>
          <a:p>
            <a:endParaRPr lang="en-US" dirty="0"/>
          </a:p>
        </p:txBody>
      </p:sp>
      <p:sp>
        <p:nvSpPr>
          <p:cNvPr id="6" name="Content Placeholder 9"/>
          <p:cNvSpPr txBox="1">
            <a:spLocks/>
          </p:cNvSpPr>
          <p:nvPr/>
        </p:nvSpPr>
        <p:spPr>
          <a:xfrm>
            <a:off x="4856036" y="2471166"/>
            <a:ext cx="4095344" cy="4114800"/>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lvl="1" indent="-285750">
              <a:lnSpc>
                <a:spcPct val="100000"/>
              </a:lnSpc>
              <a:spcBef>
                <a:spcPts val="800"/>
              </a:spcBef>
              <a:buClr>
                <a:srgbClr val="E87722"/>
              </a:buClr>
            </a:pPr>
            <a:r>
              <a:rPr lang="en-US" dirty="0" err="1"/>
              <a:t>RedHat</a:t>
            </a:r>
            <a:r>
              <a:rPr lang="en-US" dirty="0"/>
              <a:t> sold Linux, which is free and Open Source</a:t>
            </a:r>
          </a:p>
          <a:p>
            <a:pPr marL="285750" lvl="1" indent="-285750">
              <a:lnSpc>
                <a:spcPct val="100000"/>
              </a:lnSpc>
              <a:spcBef>
                <a:spcPts val="800"/>
              </a:spcBef>
              <a:buClr>
                <a:srgbClr val="E87722"/>
              </a:buClr>
            </a:pPr>
            <a:r>
              <a:rPr lang="en-US" dirty="0"/>
              <a:t>Companies are willing to pay for support, services</a:t>
            </a:r>
          </a:p>
          <a:p>
            <a:pPr marL="285750" lvl="1" indent="-285750">
              <a:lnSpc>
                <a:spcPct val="100000"/>
              </a:lnSpc>
              <a:spcBef>
                <a:spcPts val="800"/>
              </a:spcBef>
              <a:buClr>
                <a:srgbClr val="E87722"/>
              </a:buClr>
            </a:pPr>
            <a:r>
              <a:rPr lang="en-US" dirty="0"/>
              <a:t>“Bottled Water Model": Water is "free", but customers will pay</a:t>
            </a:r>
          </a:p>
          <a:p>
            <a:endParaRPr lang="en-US" dirty="0"/>
          </a:p>
        </p:txBody>
      </p:sp>
      <p:sp>
        <p:nvSpPr>
          <p:cNvPr id="7" name="Text Placeholder 18"/>
          <p:cNvSpPr txBox="1">
            <a:spLocks/>
          </p:cNvSpPr>
          <p:nvPr/>
        </p:nvSpPr>
        <p:spPr>
          <a:xfrm>
            <a:off x="4834497" y="1962150"/>
            <a:ext cx="4116883" cy="318153"/>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Example: </a:t>
            </a:r>
            <a:r>
              <a:rPr lang="en-US" dirty="0" err="1"/>
              <a:t>RedHat</a:t>
            </a:r>
            <a:endParaRPr lang="en-US" dirty="0"/>
          </a:p>
        </p:txBody>
      </p:sp>
      <p:sp>
        <p:nvSpPr>
          <p:cNvPr id="8" name="Text Placeholder 17"/>
          <p:cNvSpPr txBox="1">
            <a:spLocks/>
          </p:cNvSpPr>
          <p:nvPr/>
        </p:nvSpPr>
        <p:spPr>
          <a:xfrm>
            <a:off x="455117" y="2019300"/>
            <a:ext cx="4116883" cy="325296"/>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Example: IBM</a:t>
            </a:r>
          </a:p>
        </p:txBody>
      </p:sp>
      <p:cxnSp>
        <p:nvCxnSpPr>
          <p:cNvPr id="9" name="Straight Connector 8"/>
          <p:cNvCxnSpPr/>
          <p:nvPr/>
        </p:nvCxnSpPr>
        <p:spPr>
          <a:xfrm>
            <a:off x="455118" y="2328194"/>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755708" y="2331720"/>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995" y="4845520"/>
            <a:ext cx="3497883" cy="108213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12" y="4731210"/>
            <a:ext cx="3078747" cy="1196444"/>
          </a:xfrm>
          <a:prstGeom prst="rect">
            <a:avLst/>
          </a:prstGeom>
        </p:spPr>
      </p:pic>
      <p:sp>
        <p:nvSpPr>
          <p:cNvPr id="13"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4"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60125-C0A5-024C-A4EC-8E93286D0DBA}"/>
              </a:ext>
            </a:extLst>
          </p:cNvPr>
          <p:cNvSpPr>
            <a:spLocks noGrp="1"/>
          </p:cNvSpPr>
          <p:nvPr>
            <p:ph type="title"/>
          </p:nvPr>
        </p:nvSpPr>
        <p:spPr/>
        <p:txBody>
          <a:bodyPr/>
          <a:lstStyle/>
          <a:p>
            <a:r>
              <a:rPr lang="en-US" dirty="0"/>
              <a:t>Three Things That Made Open Source a Force!</a:t>
            </a:r>
          </a:p>
        </p:txBody>
      </p:sp>
      <p:sp>
        <p:nvSpPr>
          <p:cNvPr id="3" name="Footer Placeholder 2">
            <a:extLst>
              <a:ext uri="{FF2B5EF4-FFF2-40B4-BE49-F238E27FC236}">
                <a16:creationId xmlns:a16="http://schemas.microsoft.com/office/drawing/2014/main" id="{B53F9C73-7FAA-4842-939F-F3D2EBDD3886}"/>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7FFED84F-E03A-4742-9813-B002A40FA5B0}"/>
              </a:ext>
            </a:extLst>
          </p:cNvPr>
          <p:cNvSpPr>
            <a:spLocks noGrp="1"/>
          </p:cNvSpPr>
          <p:nvPr>
            <p:ph type="sldNum" sz="quarter" idx="12"/>
          </p:nvPr>
        </p:nvSpPr>
        <p:spPr/>
        <p:txBody>
          <a:bodyPr/>
          <a:lstStyle/>
          <a:p>
            <a:fld id="{3310D8EA-3107-4873-B9AB-DD7D3E79053A}" type="slidenum">
              <a:rPr lang="en-US" smtClean="0"/>
              <a:t>17</a:t>
            </a:fld>
            <a:endParaRPr lang="en-US" dirty="0"/>
          </a:p>
        </p:txBody>
      </p:sp>
      <p:sp>
        <p:nvSpPr>
          <p:cNvPr id="5" name="Text Placeholder 4">
            <a:extLst>
              <a:ext uri="{FF2B5EF4-FFF2-40B4-BE49-F238E27FC236}">
                <a16:creationId xmlns:a16="http://schemas.microsoft.com/office/drawing/2014/main" id="{84DCF069-6811-F441-9B12-6131E3882484}"/>
              </a:ext>
            </a:extLst>
          </p:cNvPr>
          <p:cNvSpPr>
            <a:spLocks noGrp="1"/>
          </p:cNvSpPr>
          <p:nvPr>
            <p:ph type="body" sz="quarter" idx="14"/>
          </p:nvPr>
        </p:nvSpPr>
        <p:spPr/>
        <p:txBody>
          <a:bodyPr/>
          <a:lstStyle/>
          <a:p>
            <a:r>
              <a:rPr lang="en-US" dirty="0"/>
              <a:t>GNU</a:t>
            </a:r>
          </a:p>
        </p:txBody>
      </p:sp>
      <p:sp>
        <p:nvSpPr>
          <p:cNvPr id="6" name="Text Placeholder 5">
            <a:extLst>
              <a:ext uri="{FF2B5EF4-FFF2-40B4-BE49-F238E27FC236}">
                <a16:creationId xmlns:a16="http://schemas.microsoft.com/office/drawing/2014/main" id="{67595578-7893-874C-A2BB-777E88177DF8}"/>
              </a:ext>
            </a:extLst>
          </p:cNvPr>
          <p:cNvSpPr>
            <a:spLocks noGrp="1"/>
          </p:cNvSpPr>
          <p:nvPr>
            <p:ph type="body" sz="quarter" idx="15"/>
          </p:nvPr>
        </p:nvSpPr>
        <p:spPr/>
        <p:txBody>
          <a:bodyPr/>
          <a:lstStyle/>
          <a:p>
            <a:r>
              <a:rPr lang="en-US" dirty="0"/>
              <a:t>Linux</a:t>
            </a:r>
          </a:p>
        </p:txBody>
      </p:sp>
      <p:sp>
        <p:nvSpPr>
          <p:cNvPr id="7" name="Text Placeholder 6">
            <a:extLst>
              <a:ext uri="{FF2B5EF4-FFF2-40B4-BE49-F238E27FC236}">
                <a16:creationId xmlns:a16="http://schemas.microsoft.com/office/drawing/2014/main" id="{3EF63A8A-304D-3440-9F82-D8CB1D563D2C}"/>
              </a:ext>
            </a:extLst>
          </p:cNvPr>
          <p:cNvSpPr>
            <a:spLocks noGrp="1"/>
          </p:cNvSpPr>
          <p:nvPr>
            <p:ph type="body" sz="quarter" idx="16"/>
          </p:nvPr>
        </p:nvSpPr>
        <p:spPr/>
        <p:txBody>
          <a:bodyPr/>
          <a:lstStyle/>
          <a:p>
            <a:r>
              <a:rPr lang="en-US" dirty="0" err="1"/>
              <a:t>Git</a:t>
            </a:r>
            <a:r>
              <a:rPr lang="en-US" dirty="0"/>
              <a:t> and GitHub</a:t>
            </a:r>
          </a:p>
        </p:txBody>
      </p:sp>
      <p:sp>
        <p:nvSpPr>
          <p:cNvPr id="8" name="Text Placeholder 7">
            <a:extLst>
              <a:ext uri="{FF2B5EF4-FFF2-40B4-BE49-F238E27FC236}">
                <a16:creationId xmlns:a16="http://schemas.microsoft.com/office/drawing/2014/main" id="{890C81DB-AF11-8D44-A824-CF7A5FBF46E0}"/>
              </a:ext>
            </a:extLst>
          </p:cNvPr>
          <p:cNvSpPr>
            <a:spLocks noGrp="1"/>
          </p:cNvSpPr>
          <p:nvPr>
            <p:ph type="body" sz="quarter" idx="19"/>
          </p:nvPr>
        </p:nvSpPr>
        <p:spPr/>
        <p:txBody>
          <a:bodyPr/>
          <a:lstStyle/>
          <a:p>
            <a:r>
              <a:rPr lang="en-US" dirty="0"/>
              <a:t>GNU started to provide 'free' alternative to Unix system.</a:t>
            </a:r>
          </a:p>
          <a:p>
            <a:endParaRPr lang="en-US" dirty="0"/>
          </a:p>
          <a:p>
            <a:r>
              <a:rPr lang="en-US" dirty="0"/>
              <a:t>It lacked a kernel.</a:t>
            </a:r>
          </a:p>
          <a:p>
            <a:endParaRPr lang="en-US" dirty="0"/>
          </a:p>
          <a:p>
            <a:endParaRPr lang="en-US" dirty="0"/>
          </a:p>
        </p:txBody>
      </p:sp>
      <p:sp>
        <p:nvSpPr>
          <p:cNvPr id="9" name="Text Placeholder 8">
            <a:extLst>
              <a:ext uri="{FF2B5EF4-FFF2-40B4-BE49-F238E27FC236}">
                <a16:creationId xmlns:a16="http://schemas.microsoft.com/office/drawing/2014/main" id="{1BDA1D1F-F492-4447-BACC-F0E39856F8A5}"/>
              </a:ext>
            </a:extLst>
          </p:cNvPr>
          <p:cNvSpPr>
            <a:spLocks noGrp="1"/>
          </p:cNvSpPr>
          <p:nvPr>
            <p:ph type="body" sz="quarter" idx="20"/>
          </p:nvPr>
        </p:nvSpPr>
        <p:spPr/>
        <p:txBody>
          <a:bodyPr/>
          <a:lstStyle/>
          <a:p>
            <a:r>
              <a:rPr lang="en-US" dirty="0"/>
              <a:t>Linux kernel was the missing piece for GNU.</a:t>
            </a:r>
          </a:p>
          <a:p>
            <a:endParaRPr lang="en-US" dirty="0"/>
          </a:p>
          <a:p>
            <a:r>
              <a:rPr lang="en-US" dirty="0"/>
              <a:t>With Linux and GNU software there was a system powered by free, open source software that is usable.</a:t>
            </a:r>
          </a:p>
          <a:p>
            <a:endParaRPr lang="en-US" dirty="0"/>
          </a:p>
          <a:p>
            <a:r>
              <a:rPr lang="en-US" dirty="0"/>
              <a:t>Linux becomes very popular, powers the Internet after dot-com bust.</a:t>
            </a:r>
          </a:p>
          <a:p>
            <a:endParaRPr lang="en-US" dirty="0"/>
          </a:p>
          <a:p>
            <a:r>
              <a:rPr lang="en-US" dirty="0"/>
              <a:t>It also provides a thriving ecosystem for open source software development.</a:t>
            </a:r>
          </a:p>
        </p:txBody>
      </p:sp>
      <p:sp>
        <p:nvSpPr>
          <p:cNvPr id="10" name="Text Placeholder 9">
            <a:extLst>
              <a:ext uri="{FF2B5EF4-FFF2-40B4-BE49-F238E27FC236}">
                <a16:creationId xmlns:a16="http://schemas.microsoft.com/office/drawing/2014/main" id="{B4623F75-179B-C34B-A603-922AEC074921}"/>
              </a:ext>
            </a:extLst>
          </p:cNvPr>
          <p:cNvSpPr>
            <a:spLocks noGrp="1"/>
          </p:cNvSpPr>
          <p:nvPr>
            <p:ph type="body" sz="quarter" idx="21"/>
          </p:nvPr>
        </p:nvSpPr>
        <p:spPr/>
        <p:txBody>
          <a:bodyPr/>
          <a:lstStyle/>
          <a:p>
            <a:r>
              <a:rPr lang="en-US" dirty="0"/>
              <a:t>GitHub made: </a:t>
            </a:r>
          </a:p>
          <a:p>
            <a:pPr marL="285750" indent="-285750">
              <a:buFontTx/>
              <a:buChar char="-"/>
            </a:pPr>
            <a:r>
              <a:rPr lang="en-US" dirty="0"/>
              <a:t>Hosting</a:t>
            </a:r>
          </a:p>
          <a:p>
            <a:pPr marL="285750" indent="-285750">
              <a:buFontTx/>
              <a:buChar char="-"/>
            </a:pPr>
            <a:r>
              <a:rPr lang="en-US" dirty="0"/>
              <a:t>Maintaining </a:t>
            </a:r>
          </a:p>
          <a:p>
            <a:pPr marL="285750" indent="-285750">
              <a:buFontTx/>
              <a:buChar char="-"/>
            </a:pPr>
            <a:r>
              <a:rPr lang="en-US" dirty="0"/>
              <a:t>Collaborating</a:t>
            </a:r>
          </a:p>
          <a:p>
            <a:endParaRPr lang="en-US" dirty="0"/>
          </a:p>
          <a:p>
            <a:r>
              <a:rPr lang="en-US" dirty="0"/>
              <a:t>Open source projects easier.</a:t>
            </a:r>
          </a:p>
        </p:txBody>
      </p:sp>
    </p:spTree>
    <p:extLst>
      <p:ext uri="{BB962C8B-B14F-4D97-AF65-F5344CB8AC3E}">
        <p14:creationId xmlns:p14="http://schemas.microsoft.com/office/powerpoint/2010/main" val="862012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Software Licenses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Licenses</a:t>
            </a:r>
            <a:r>
              <a:rPr lang="en-US" dirty="0"/>
              <a:t>, Free Licenses, and GNU GPL</a:t>
            </a:r>
            <a:endParaRPr dirty="0"/>
          </a:p>
        </p:txBody>
      </p:sp>
      <p:sp>
        <p:nvSpPr>
          <p:cNvPr id="4" name="Text Placeholder 3"/>
          <p:cNvSpPr>
            <a:spLocks noGrp="1"/>
          </p:cNvSpPr>
          <p:nvPr>
            <p:ph type="body" sz="quarter" idx="14"/>
          </p:nvPr>
        </p:nvSpPr>
        <p:spPr>
          <a:xfrm>
            <a:off x="371475" y="1352275"/>
            <a:ext cx="2743200" cy="663575"/>
          </a:xfrm>
        </p:spPr>
        <p:txBody>
          <a:bodyPr/>
          <a:lstStyle/>
          <a:p>
            <a:r>
              <a:rPr lang="en-US" dirty="0"/>
              <a:t>Licenses</a:t>
            </a:r>
          </a:p>
        </p:txBody>
      </p:sp>
      <p:sp>
        <p:nvSpPr>
          <p:cNvPr id="5" name="Text Placeholder 4"/>
          <p:cNvSpPr>
            <a:spLocks noGrp="1"/>
          </p:cNvSpPr>
          <p:nvPr>
            <p:ph type="body" sz="quarter" idx="15"/>
          </p:nvPr>
        </p:nvSpPr>
        <p:spPr>
          <a:xfrm>
            <a:off x="3252220" y="1352275"/>
            <a:ext cx="2743200" cy="663575"/>
          </a:xfrm>
        </p:spPr>
        <p:txBody>
          <a:bodyPr/>
          <a:lstStyle/>
          <a:p>
            <a:r>
              <a:rPr lang="en-US" dirty="0"/>
              <a:t>Free Licenses</a:t>
            </a:r>
          </a:p>
        </p:txBody>
      </p:sp>
      <p:sp>
        <p:nvSpPr>
          <p:cNvPr id="6" name="Text Placeholder 5"/>
          <p:cNvSpPr>
            <a:spLocks noGrp="1"/>
          </p:cNvSpPr>
          <p:nvPr>
            <p:ph type="body" sz="quarter" idx="16"/>
          </p:nvPr>
        </p:nvSpPr>
        <p:spPr>
          <a:xfrm>
            <a:off x="6132964" y="1352275"/>
            <a:ext cx="2743200" cy="663575"/>
          </a:xfrm>
        </p:spPr>
        <p:txBody>
          <a:bodyPr/>
          <a:lstStyle/>
          <a:p>
            <a:r>
              <a:rPr lang="en-US" dirty="0"/>
              <a:t>GNU General Public License</a:t>
            </a:r>
          </a:p>
        </p:txBody>
      </p:sp>
      <p:sp>
        <p:nvSpPr>
          <p:cNvPr id="7" name="Text Placeholder 6"/>
          <p:cNvSpPr>
            <a:spLocks noGrp="1"/>
          </p:cNvSpPr>
          <p:nvPr>
            <p:ph type="body" sz="quarter" idx="19"/>
          </p:nvPr>
        </p:nvSpPr>
        <p:spPr>
          <a:xfrm>
            <a:off x="371475" y="2015848"/>
            <a:ext cx="2743200" cy="4294799"/>
          </a:xfrm>
        </p:spPr>
        <p:txBody>
          <a:bodyPr/>
          <a:lstStyle/>
          <a:p>
            <a:r>
              <a:rPr lang="en-US" sz="1300" dirty="0"/>
              <a:t>All Copyrighted software is owned by "someone"</a:t>
            </a:r>
          </a:p>
          <a:p>
            <a:pPr lvl="1"/>
            <a:r>
              <a:rPr lang="en-US" sz="1300" dirty="0"/>
              <a:t>Creator</a:t>
            </a:r>
          </a:p>
          <a:p>
            <a:pPr lvl="1"/>
            <a:r>
              <a:rPr lang="en-US" sz="1300" dirty="0"/>
              <a:t>Company</a:t>
            </a:r>
          </a:p>
          <a:p>
            <a:pPr lvl="1"/>
            <a:r>
              <a:rPr lang="en-US" sz="1300" dirty="0"/>
              <a:t>Nonprofit</a:t>
            </a:r>
          </a:p>
          <a:p>
            <a:r>
              <a:rPr lang="en-US" sz="1300" dirty="0"/>
              <a:t>PD Software is not owned by anyone</a:t>
            </a:r>
          </a:p>
          <a:p>
            <a:pPr lvl="1"/>
            <a:r>
              <a:rPr lang="en-US" sz="1300" dirty="0"/>
              <a:t>Have to "specifically" disclaim copyright</a:t>
            </a:r>
          </a:p>
          <a:p>
            <a:pPr lvl="1"/>
            <a:r>
              <a:rPr lang="en-US" sz="1300" dirty="0"/>
              <a:t>Otherwise copyright is implied, and license terms unknown</a:t>
            </a:r>
          </a:p>
          <a:p>
            <a:r>
              <a:rPr lang="en-US" sz="1300" dirty="0"/>
              <a:t>Copyrighted software must be licensed to the user</a:t>
            </a:r>
          </a:p>
          <a:p>
            <a:pPr lvl="1"/>
            <a:r>
              <a:rPr lang="en-US" sz="1300" dirty="0"/>
              <a:t>Companies develop EULA (End User License Agreement)</a:t>
            </a:r>
          </a:p>
          <a:p>
            <a:pPr lvl="1"/>
            <a:r>
              <a:rPr lang="en-US" sz="1300" dirty="0"/>
              <a:t>Using software implies the user has accepted terms</a:t>
            </a:r>
          </a:p>
          <a:p>
            <a:pPr lvl="1"/>
            <a:r>
              <a:rPr lang="en-US" sz="1300" dirty="0"/>
              <a:t>Sometimes "Click-through" or "Shrinkwrap" acceptance</a:t>
            </a:r>
          </a:p>
          <a:p>
            <a:endParaRPr lang="en-US" sz="1300" dirty="0"/>
          </a:p>
        </p:txBody>
      </p:sp>
      <p:sp>
        <p:nvSpPr>
          <p:cNvPr id="8" name="Text Placeholder 7"/>
          <p:cNvSpPr>
            <a:spLocks noGrp="1"/>
          </p:cNvSpPr>
          <p:nvPr>
            <p:ph type="body" sz="quarter" idx="20"/>
          </p:nvPr>
        </p:nvSpPr>
        <p:spPr>
          <a:xfrm>
            <a:off x="3252220" y="2015848"/>
            <a:ext cx="2743200" cy="4294799"/>
          </a:xfrm>
        </p:spPr>
        <p:txBody>
          <a:bodyPr/>
          <a:lstStyle/>
          <a:p>
            <a:r>
              <a:rPr lang="en-US" sz="1300" dirty="0"/>
              <a:t>"Free Software" decided against PD status for GNU</a:t>
            </a:r>
          </a:p>
          <a:p>
            <a:pPr lvl="1"/>
            <a:r>
              <a:rPr lang="en-US" sz="1300" dirty="0"/>
              <a:t>Retaining the copyright allows protection</a:t>
            </a:r>
          </a:p>
          <a:p>
            <a:r>
              <a:rPr lang="en-US" sz="1300" dirty="0"/>
              <a:t> "CopyLeft": Restricting distribution</a:t>
            </a:r>
          </a:p>
          <a:p>
            <a:pPr lvl="1"/>
            <a:r>
              <a:rPr lang="en-US" sz="1300" dirty="0"/>
              <a:t>Means the end user cannot include code in end-product</a:t>
            </a:r>
          </a:p>
          <a:p>
            <a:r>
              <a:rPr lang="en-US" sz="1300" dirty="0"/>
              <a:t> Not Commercially Friendly?</a:t>
            </a:r>
          </a:p>
          <a:p>
            <a:pPr lvl="1"/>
            <a:r>
              <a:rPr lang="en-US" sz="1300" dirty="0"/>
              <a:t>Companies can't use copylefted code in non-free products</a:t>
            </a:r>
          </a:p>
          <a:p>
            <a:endParaRPr lang="en-US" sz="1300" dirty="0"/>
          </a:p>
        </p:txBody>
      </p:sp>
      <p:sp>
        <p:nvSpPr>
          <p:cNvPr id="9" name="Text Placeholder 8"/>
          <p:cNvSpPr>
            <a:spLocks noGrp="1"/>
          </p:cNvSpPr>
          <p:nvPr>
            <p:ph type="body" sz="quarter" idx="21"/>
          </p:nvPr>
        </p:nvSpPr>
        <p:spPr>
          <a:xfrm>
            <a:off x="6132964" y="2015848"/>
            <a:ext cx="2743200" cy="4294799"/>
          </a:xfrm>
        </p:spPr>
        <p:txBody>
          <a:bodyPr/>
          <a:lstStyle/>
          <a:p>
            <a:r>
              <a:rPr lang="en-US" sz="1300" dirty="0"/>
              <a:t>GNU GPL is a "copyleft" license</a:t>
            </a:r>
          </a:p>
          <a:p>
            <a:pPr lvl="1"/>
            <a:r>
              <a:rPr lang="en-US" sz="1300" dirty="0"/>
              <a:t>Means that any "derivative" work must also be GPL</a:t>
            </a:r>
          </a:p>
          <a:p>
            <a:pPr lvl="1"/>
            <a:r>
              <a:rPr lang="en-US" sz="1300" dirty="0"/>
              <a:t>“Viral" aspect of the license</a:t>
            </a:r>
          </a:p>
          <a:p>
            <a:r>
              <a:rPr lang="en-US" sz="1300" dirty="0"/>
              <a:t>GPL'ed code cannot be sublicensed</a:t>
            </a:r>
          </a:p>
          <a:p>
            <a:pPr lvl="1"/>
            <a:r>
              <a:rPr lang="en-US" sz="1300" dirty="0"/>
              <a:t>GPL'ed code can only be used in a GPL'ed application</a:t>
            </a:r>
          </a:p>
          <a:p>
            <a:r>
              <a:rPr lang="en-US" sz="1300" dirty="0"/>
              <a:t>Steve Ballmer: "A Cancer", "A Virus", "Pac-Man Like"</a:t>
            </a:r>
          </a:p>
          <a:p>
            <a:r>
              <a:rPr lang="en-US" sz="1300" dirty="0"/>
              <a:t> Considered Corporate Unfriendly</a:t>
            </a:r>
          </a:p>
          <a:p>
            <a:pPr lvl="1"/>
            <a:r>
              <a:rPr lang="en-US" sz="1300" dirty="0"/>
              <a:t>Though most companies use some GPL software (Linux)</a:t>
            </a:r>
          </a:p>
          <a:p>
            <a:endParaRPr lang="en-US" sz="1300" dirty="0"/>
          </a:p>
        </p:txBody>
      </p:sp>
      <p:sp>
        <p:nvSpPr>
          <p:cNvPr id="11"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2"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5" name="Table 4"/>
          <p:cNvGraphicFramePr>
            <a:graphicFrameLocks noGrp="1"/>
          </p:cNvGraphicFramePr>
          <p:nvPr>
            <p:extLst>
              <p:ext uri="{D42A27DB-BD31-4B8C-83A1-F6EECF244321}">
                <p14:modId xmlns:p14="http://schemas.microsoft.com/office/powerpoint/2010/main" val="2859289735"/>
              </p:ext>
            </p:extLst>
          </p:nvPr>
        </p:nvGraphicFramePr>
        <p:xfrm>
          <a:off x="387223" y="1317846"/>
          <a:ext cx="8297333" cy="3188840"/>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a:t>
                      </a:r>
                      <a:r>
                        <a:rPr lang="en-US" sz="1600" b="0" baseline="0" dirty="0">
                          <a:solidFill>
                            <a:schemeClr val="tx1"/>
                          </a:solidFill>
                          <a:latin typeface="+mj-lt"/>
                          <a:cs typeface="Century Gothic"/>
                        </a:rPr>
                        <a:t> be able to:</a:t>
                      </a:r>
                      <a:endParaRPr lang="en-US" sz="1600" b="0" dirty="0">
                        <a:solidFill>
                          <a:schemeClr val="tx1"/>
                        </a:solidFill>
                        <a:latin typeface="+mj-lt"/>
                        <a:cs typeface="Century Gothic"/>
                      </a:endParaRP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173038" lvl="0" indent="-285750">
                        <a:buClr>
                          <a:srgbClr val="E87722"/>
                        </a:buClr>
                        <a:buFont typeface="Arial" panose="020B0604020202020204" pitchFamily="34" charset="0"/>
                        <a:buChar char="•"/>
                      </a:pPr>
                      <a:r>
                        <a:rPr lang="en-US" sz="1600" kern="1200" dirty="0">
                          <a:solidFill>
                            <a:schemeClr val="accent3"/>
                          </a:solidFill>
                          <a:latin typeface="+mn-lt"/>
                          <a:ea typeface="+mn-ea"/>
                          <a:cs typeface="+mn-cs"/>
                        </a:rPr>
                        <a:t>Understand the benefits of Open Source Software for Business and Enterprise</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lvl="0" indent="-285750" algn="l" defTabSz="685800" rtl="0" eaLnBrk="1" fontAlgn="auto" latinLnBrk="0" hangingPunct="1">
                        <a:lnSpc>
                          <a:spcPct val="150000"/>
                        </a:lnSpc>
                        <a:spcBef>
                          <a:spcPts val="0"/>
                        </a:spcBef>
                        <a:spcAft>
                          <a:spcPts val="0"/>
                        </a:spcAft>
                        <a:buClr>
                          <a:schemeClr val="accent1"/>
                        </a:buClr>
                        <a:buSzTx/>
                        <a:buFont typeface="Arial" panose="020B0604020202020204" pitchFamily="34" charset="0"/>
                        <a:buChar char="•"/>
                        <a:tabLst/>
                        <a:defRPr/>
                      </a:pPr>
                      <a:r>
                        <a:rPr lang="en-US" sz="1600" dirty="0">
                          <a:solidFill>
                            <a:schemeClr val="accent3"/>
                          </a:solidFill>
                        </a:rPr>
                        <a:t>Enumerate the ways in which various open-source licenses can affect their usability.</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lvl="0" indent="-285750" algn="l" defTabSz="685800" rtl="0" eaLnBrk="1" fontAlgn="auto" latinLnBrk="0" hangingPunct="1">
                        <a:lnSpc>
                          <a:spcPct val="150000"/>
                        </a:lnSpc>
                        <a:spcBef>
                          <a:spcPts val="0"/>
                        </a:spcBef>
                        <a:spcAft>
                          <a:spcPts val="0"/>
                        </a:spcAft>
                        <a:buClr>
                          <a:schemeClr val="accent1"/>
                        </a:buClr>
                        <a:buSzTx/>
                        <a:buFont typeface="Arial" panose="020B0604020202020204" pitchFamily="34" charset="0"/>
                        <a:buChar char="•"/>
                        <a:tabLst/>
                        <a:defRPr/>
                      </a:pPr>
                      <a:r>
                        <a:rPr lang="en-US" sz="1600" dirty="0">
                          <a:solidFill>
                            <a:schemeClr val="accent3"/>
                          </a:solidFill>
                        </a:rPr>
                        <a:t>See how open standards and RESTful web interfaces have transformed enterprise </a:t>
                      </a:r>
                      <a:r>
                        <a:rPr lang="en-US" sz="1600" dirty="0" err="1">
                          <a:solidFill>
                            <a:schemeClr val="accent3"/>
                          </a:solidFill>
                        </a:rPr>
                        <a:t>applciations</a:t>
                      </a:r>
                      <a:r>
                        <a:rPr lang="en-US" sz="1600" dirty="0">
                          <a:solidFill>
                            <a:schemeClr val="accent3"/>
                          </a:solidFill>
                        </a:rPr>
                        <a:t>.</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3"/>
                  </a:ext>
                </a:extLst>
              </a:tr>
              <a:tr h="431529">
                <a:tc>
                  <a:txBody>
                    <a:bodyPr/>
                    <a:lstStyle/>
                    <a:p>
                      <a:pPr marL="285750" marR="0" lvl="0" indent="-285750" algn="l" defTabSz="685800" rtl="0" eaLnBrk="1" fontAlgn="auto" latinLnBrk="0" hangingPunct="1">
                        <a:lnSpc>
                          <a:spcPct val="150000"/>
                        </a:lnSpc>
                        <a:spcBef>
                          <a:spcPts val="0"/>
                        </a:spcBef>
                        <a:spcAft>
                          <a:spcPts val="0"/>
                        </a:spcAft>
                        <a:buClr>
                          <a:schemeClr val="accent1"/>
                        </a:buClr>
                        <a:buSzTx/>
                        <a:buFont typeface="Arial" panose="020B0604020202020204" pitchFamily="34" charset="0"/>
                        <a:buChar char="•"/>
                        <a:tabLst/>
                        <a:defRPr/>
                      </a:pPr>
                      <a:r>
                        <a:rPr lang="en-US" sz="1600" baseline="0" dirty="0">
                          <a:solidFill>
                            <a:schemeClr val="accent3"/>
                          </a:solidFill>
                        </a:rPr>
                        <a:t>.</a:t>
                      </a:r>
                      <a:endParaRPr lang="en-US" sz="1600" dirty="0">
                        <a:solidFill>
                          <a:schemeClr val="accent3"/>
                        </a:solidFill>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157"/>
                      </a:schemeClr>
                    </a:solidFill>
                  </a:tcPr>
                </a:tc>
                <a:extLst>
                  <a:ext uri="{0D108BD9-81ED-4DB2-BD59-A6C34878D82A}">
                    <a16:rowId xmlns:a16="http://schemas.microsoft.com/office/drawing/2014/main" val="10004"/>
                  </a:ext>
                </a:extLst>
              </a:tr>
              <a:tr h="545987">
                <a:tc>
                  <a:txBody>
                    <a:bodyPr/>
                    <a:lstStyle/>
                    <a:p>
                      <a:pPr marL="285750" marR="0" lvl="0" indent="-285750" algn="l" defTabSz="685800" rtl="0" eaLnBrk="1" fontAlgn="auto" latinLnBrk="0" hangingPunct="1">
                        <a:lnSpc>
                          <a:spcPct val="150000"/>
                        </a:lnSpc>
                        <a:spcBef>
                          <a:spcPts val="0"/>
                        </a:spcBef>
                        <a:spcAft>
                          <a:spcPts val="0"/>
                        </a:spcAft>
                        <a:buClr>
                          <a:schemeClr val="accent1"/>
                        </a:buClr>
                        <a:buSzTx/>
                        <a:buFont typeface="Arial" panose="020B0604020202020204" pitchFamily="34" charset="0"/>
                        <a:buChar char="•"/>
                        <a:tabLst/>
                        <a:defRPr/>
                      </a:pPr>
                      <a:r>
                        <a:rPr lang="en-US" sz="1600" dirty="0">
                          <a:solidFill>
                            <a:schemeClr val="accent3"/>
                          </a:solidFill>
                        </a:rPr>
                        <a:t>.</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5"/>
                  </a:ext>
                </a:extLst>
              </a:tr>
            </a:tbl>
          </a:graphicData>
        </a:graphic>
      </p:graphicFrame>
      <p:sp>
        <p:nvSpPr>
          <p:cNvPr id="2" name="Footer Placeholder 1"/>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3" name="Slide Number Placeholder 2"/>
          <p:cNvSpPr>
            <a:spLocks noGrp="1"/>
          </p:cNvSpPr>
          <p:nvPr>
            <p:ph type="sldNum" sz="quarter" idx="12"/>
          </p:nvPr>
        </p:nvSpPr>
        <p:spPr/>
        <p:txBody>
          <a:bodyPr/>
          <a:lstStyle/>
          <a:p>
            <a:fld id="{3310D8EA-3107-4873-B9AB-DD7D3E79053A}" type="slidenum">
              <a:rPr lang="en-US" smtClean="0"/>
              <a:t>2</a:t>
            </a:fld>
            <a:endParaRPr lang="en-US" dirty="0"/>
          </a:p>
        </p:txBody>
      </p:sp>
    </p:spTree>
    <p:custDataLst>
      <p:tags r:id="rId1"/>
    </p:custDataLst>
    <p:extLst>
      <p:ext uri="{BB962C8B-B14F-4D97-AF65-F5344CB8AC3E}">
        <p14:creationId xmlns:p14="http://schemas.microsoft.com/office/powerpoint/2010/main" val="3566204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GPL Versions</a:t>
            </a:r>
          </a:p>
        </p:txBody>
      </p:sp>
      <p:sp>
        <p:nvSpPr>
          <p:cNvPr id="3" name="Content Placeholder 2"/>
          <p:cNvSpPr>
            <a:spLocks noGrp="1"/>
          </p:cNvSpPr>
          <p:nvPr>
            <p:ph idx="1"/>
          </p:nvPr>
        </p:nvSpPr>
        <p:spPr>
          <a:xfrm>
            <a:off x="358596" y="1181682"/>
            <a:ext cx="8486775" cy="4074432"/>
          </a:xfrm>
        </p:spPr>
        <p:txBody>
          <a:bodyPr/>
          <a:lstStyle/>
          <a:p>
            <a:r>
              <a:rPr dirty="0"/>
              <a:t> GPLv2 vs GPLv3</a:t>
            </a:r>
          </a:p>
          <a:p>
            <a:r>
              <a:rPr dirty="0"/>
              <a:t> GPLv3 has some additional </a:t>
            </a:r>
            <a:r>
              <a:rPr lang="en-US" dirty="0"/>
              <a:t>requirements</a:t>
            </a:r>
            <a:r>
              <a:rPr dirty="0"/>
              <a:t>:</a:t>
            </a:r>
          </a:p>
          <a:p>
            <a:pPr lvl="1"/>
            <a:r>
              <a:rPr dirty="0"/>
              <a:t> Requires all owned patents required to run software be licensed</a:t>
            </a:r>
          </a:p>
          <a:p>
            <a:pPr lvl="1"/>
            <a:r>
              <a:rPr dirty="0"/>
              <a:t> Limits the Usage of DRM (Digital Rights Management)</a:t>
            </a:r>
          </a:p>
          <a:p>
            <a:pPr lvl="1"/>
            <a:r>
              <a:rPr dirty="0"/>
              <a:t> Allows more compatibility with other licenses (Apache)</a:t>
            </a:r>
          </a:p>
          <a:p>
            <a:r>
              <a:rPr dirty="0"/>
              <a:t> Linux still licensed under GPL v2</a:t>
            </a:r>
          </a:p>
        </p:txBody>
      </p:sp>
      <p:pic>
        <p:nvPicPr>
          <p:cNvPr id="8194" name="Picture 2" descr="C:\Users\mjudge\Downloads\Installing-Updates-512-94094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752" y="3946234"/>
            <a:ext cx="2715161" cy="271516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GNU LGPL</a:t>
            </a:r>
          </a:p>
        </p:txBody>
      </p:sp>
      <p:sp>
        <p:nvSpPr>
          <p:cNvPr id="3" name="Content Placeholder 2"/>
          <p:cNvSpPr>
            <a:spLocks noGrp="1"/>
          </p:cNvSpPr>
          <p:nvPr>
            <p:ph idx="1"/>
          </p:nvPr>
        </p:nvSpPr>
        <p:spPr/>
        <p:txBody>
          <a:bodyPr/>
          <a:lstStyle/>
          <a:p>
            <a:r>
              <a:rPr dirty="0"/>
              <a:t> GPL requires "derivative works" to also be GPL.</a:t>
            </a:r>
          </a:p>
          <a:p>
            <a:r>
              <a:rPr dirty="0"/>
              <a:t> But what about libraries?</a:t>
            </a:r>
          </a:p>
          <a:p>
            <a:r>
              <a:rPr dirty="0"/>
              <a:t> Can you use a GPL'ed library in your code?</a:t>
            </a:r>
          </a:p>
          <a:p>
            <a:pPr lvl="1"/>
            <a:r>
              <a:rPr dirty="0"/>
              <a:t> Static linking is explicitly forbidden for GPL</a:t>
            </a:r>
            <a:r>
              <a:rPr lang="en-US" dirty="0"/>
              <a:t>.</a:t>
            </a:r>
            <a:endParaRPr dirty="0"/>
          </a:p>
          <a:p>
            <a:pPr lvl="1"/>
            <a:r>
              <a:rPr dirty="0"/>
              <a:t> Dynamic linking not entirely clear</a:t>
            </a:r>
            <a:r>
              <a:rPr lang="en-US" dirty="0"/>
              <a:t>.</a:t>
            </a:r>
            <a:endParaRPr dirty="0"/>
          </a:p>
          <a:p>
            <a:r>
              <a:rPr dirty="0"/>
              <a:t> GNU LGPL (Lesser GPL) allows linking explicitly</a:t>
            </a:r>
            <a:r>
              <a:rPr lang="en-US" dirty="0"/>
              <a:t>.</a:t>
            </a:r>
            <a:endParaRPr dirty="0"/>
          </a:p>
          <a:p>
            <a:pPr lvl="1"/>
            <a:r>
              <a:rPr dirty="0"/>
              <a:t> Static and Dynamic linking</a:t>
            </a:r>
            <a:r>
              <a:rPr lang="en-US" dirty="0"/>
              <a:t>.</a:t>
            </a:r>
            <a:endParaRPr dirty="0"/>
          </a:p>
          <a:p>
            <a:pPr lvl="1"/>
            <a:r>
              <a:rPr dirty="0"/>
              <a:t> "Copy and Paste" Code is not allowed</a:t>
            </a:r>
            <a:r>
              <a:rPr lang="en-US" dirty="0"/>
              <a:t>.</a:t>
            </a:r>
            <a:endParaRPr dirty="0"/>
          </a:p>
        </p:txBody>
      </p:sp>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Permissive Licenses</a:t>
            </a:r>
          </a:p>
        </p:txBody>
      </p:sp>
      <p:sp>
        <p:nvSpPr>
          <p:cNvPr id="3" name="Content Placeholder 2"/>
          <p:cNvSpPr>
            <a:spLocks noGrp="1"/>
          </p:cNvSpPr>
          <p:nvPr>
            <p:ph idx="1"/>
          </p:nvPr>
        </p:nvSpPr>
        <p:spPr/>
        <p:txBody>
          <a:bodyPr/>
          <a:lstStyle/>
          <a:p>
            <a:r>
              <a:rPr dirty="0"/>
              <a:t> BSD Unix (Berkeley System Distribution)</a:t>
            </a:r>
          </a:p>
          <a:p>
            <a:pPr lvl="1"/>
            <a:r>
              <a:rPr dirty="0"/>
              <a:t> BSD Unix was originally non-free</a:t>
            </a:r>
          </a:p>
          <a:p>
            <a:pPr lvl="1"/>
            <a:r>
              <a:rPr dirty="0"/>
              <a:t> </a:t>
            </a:r>
            <a:r>
              <a:rPr lang="en-US" dirty="0"/>
              <a:t>R</a:t>
            </a:r>
            <a:r>
              <a:rPr dirty="0"/>
              <a:t>elicensed under permissive license (BSD)</a:t>
            </a:r>
          </a:p>
          <a:p>
            <a:pPr lvl="1"/>
            <a:r>
              <a:rPr dirty="0"/>
              <a:t> Free but not "copylefted"</a:t>
            </a:r>
          </a:p>
          <a:p>
            <a:pPr lvl="1"/>
            <a:r>
              <a:rPr dirty="0"/>
              <a:t> </a:t>
            </a:r>
            <a:r>
              <a:rPr lang="en-US" dirty="0"/>
              <a:t>O</a:t>
            </a:r>
            <a:r>
              <a:rPr dirty="0"/>
              <a:t>riginally contained an "advertising clause" -- but later removed</a:t>
            </a:r>
          </a:p>
          <a:p>
            <a:r>
              <a:rPr dirty="0"/>
              <a:t> MIT License</a:t>
            </a:r>
          </a:p>
          <a:p>
            <a:pPr lvl="1"/>
            <a:r>
              <a:rPr dirty="0"/>
              <a:t> More popular today with OSS projects than BSD</a:t>
            </a:r>
          </a:p>
          <a:p>
            <a:pPr lvl="1"/>
            <a:r>
              <a:rPr dirty="0"/>
              <a:t> Similarly </a:t>
            </a:r>
            <a:r>
              <a:rPr lang="en-US" dirty="0"/>
              <a:t>p</a:t>
            </a:r>
            <a:r>
              <a:rPr dirty="0"/>
              <a:t>ermissive</a:t>
            </a:r>
          </a:p>
          <a:p>
            <a:r>
              <a:rPr dirty="0"/>
              <a:t> Permissive Licenses allow "Copy and paste"</a:t>
            </a:r>
          </a:p>
          <a:p>
            <a:pPr lvl="1"/>
            <a:r>
              <a:rPr dirty="0"/>
              <a:t> Companies can use code in proprietary products</a:t>
            </a:r>
          </a:p>
          <a:p>
            <a:pPr lvl="1"/>
            <a:r>
              <a:rPr dirty="0"/>
              <a:t> Example: Apple uses BSD Linux (free) in Mac OS (Not free)</a:t>
            </a:r>
          </a:p>
          <a:p>
            <a:pPr lvl="1"/>
            <a:r>
              <a:rPr dirty="0"/>
              <a:t> May require attribution of code use in final product</a:t>
            </a:r>
          </a:p>
          <a:p>
            <a:pPr lvl="1"/>
            <a:r>
              <a:rPr dirty="0"/>
              <a:t> Allows companies to have free and non-free versions</a:t>
            </a:r>
          </a:p>
        </p:txBody>
      </p:sp>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Apache Licensing</a:t>
            </a:r>
          </a:p>
        </p:txBody>
      </p:sp>
      <p:sp>
        <p:nvSpPr>
          <p:cNvPr id="3" name="Content Placeholder 2"/>
          <p:cNvSpPr>
            <a:spLocks noGrp="1"/>
          </p:cNvSpPr>
          <p:nvPr>
            <p:ph idx="1"/>
          </p:nvPr>
        </p:nvSpPr>
        <p:spPr/>
        <p:txBody>
          <a:bodyPr/>
          <a:lstStyle/>
          <a:p>
            <a:r>
              <a:rPr dirty="0"/>
              <a:t> Apache Web Server (Still the most popular!)</a:t>
            </a:r>
          </a:p>
          <a:p>
            <a:pPr lvl="1"/>
            <a:r>
              <a:rPr dirty="0"/>
              <a:t> Commercial friendly software license</a:t>
            </a:r>
          </a:p>
          <a:p>
            <a:pPr lvl="1"/>
            <a:r>
              <a:rPr dirty="0"/>
              <a:t> "Apache License" - Permissive License</a:t>
            </a:r>
          </a:p>
          <a:p>
            <a:r>
              <a:rPr dirty="0"/>
              <a:t> Apache Software Foundation</a:t>
            </a:r>
          </a:p>
          <a:p>
            <a:pPr lvl="1"/>
            <a:r>
              <a:rPr dirty="0"/>
              <a:t> Nonprofit which holds copyrights to many popular products</a:t>
            </a:r>
          </a:p>
          <a:p>
            <a:pPr lvl="1"/>
            <a:r>
              <a:rPr dirty="0"/>
              <a:t> Examples: Hadoop, Spark, Cassandra, etc.</a:t>
            </a:r>
          </a:p>
          <a:p>
            <a:pPr lvl="1"/>
            <a:r>
              <a:rPr dirty="0"/>
              <a:t> Corporate Friendly</a:t>
            </a:r>
          </a:p>
          <a:p>
            <a:r>
              <a:rPr dirty="0"/>
              <a:t> Allows "SubLicensing"</a:t>
            </a:r>
          </a:p>
          <a:p>
            <a:pPr lvl="1"/>
            <a:r>
              <a:rPr dirty="0"/>
              <a:t> Means Apache code can be used in GPL'ed application</a:t>
            </a:r>
          </a:p>
          <a:p>
            <a:pPr lvl="1"/>
            <a:r>
              <a:rPr dirty="0"/>
              <a:t> Or in a commercial application</a:t>
            </a:r>
          </a:p>
          <a:p>
            <a:pPr lvl="1"/>
            <a:r>
              <a:rPr dirty="0"/>
              <a:t> But the original code is still Apache licensed</a:t>
            </a:r>
          </a:p>
          <a:p>
            <a:pPr lvl="1"/>
            <a:r>
              <a:rPr dirty="0"/>
              <a:t> Requires Attribution</a:t>
            </a:r>
          </a:p>
        </p:txBody>
      </p:sp>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Dual Licensing</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24</a:t>
            </a:fld>
            <a:endParaRPr lang="en-US" dirty="0"/>
          </a:p>
        </p:txBody>
      </p:sp>
      <p:sp>
        <p:nvSpPr>
          <p:cNvPr id="10" name="Content Placeholder 23"/>
          <p:cNvSpPr txBox="1">
            <a:spLocks/>
          </p:cNvSpPr>
          <p:nvPr/>
        </p:nvSpPr>
        <p:spPr bwMode="gray">
          <a:xfrm>
            <a:off x="457200" y="247947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lvl="1"/>
            <a:r>
              <a:rPr lang="en-US" dirty="0"/>
              <a:t>Big Companies are afraid of GPL, and so will pay (revenue) to get a version with a commercial license.</a:t>
            </a:r>
          </a:p>
          <a:p>
            <a:pPr lvl="1"/>
            <a:r>
              <a:rPr lang="en-US" dirty="0"/>
              <a:t>Community will develop on GPL version</a:t>
            </a:r>
          </a:p>
        </p:txBody>
      </p:sp>
      <p:sp>
        <p:nvSpPr>
          <p:cNvPr id="11" name="Content Placeholder 9"/>
          <p:cNvSpPr txBox="1">
            <a:spLocks/>
          </p:cNvSpPr>
          <p:nvPr/>
        </p:nvSpPr>
        <p:spPr>
          <a:xfrm>
            <a:off x="4856036" y="2471166"/>
            <a:ext cx="4095344" cy="4114800"/>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lvl="1"/>
            <a:r>
              <a:rPr lang="en-US" dirty="0"/>
              <a:t>“Community” version versus “Enterprise” Version</a:t>
            </a:r>
          </a:p>
          <a:p>
            <a:pPr lvl="1"/>
            <a:r>
              <a:rPr lang="en-US" dirty="0"/>
              <a:t>Many large companies prefer to have a paid licensed product.</a:t>
            </a:r>
          </a:p>
          <a:p>
            <a:pPr lvl="1"/>
            <a:r>
              <a:rPr lang="en-US" dirty="0"/>
              <a:t>Support contracts encourage the non-free version.</a:t>
            </a:r>
          </a:p>
          <a:p>
            <a:endParaRPr lang="en-US" dirty="0"/>
          </a:p>
        </p:txBody>
      </p:sp>
      <p:sp>
        <p:nvSpPr>
          <p:cNvPr id="12" name="Text Placeholder 18"/>
          <p:cNvSpPr txBox="1">
            <a:spLocks/>
          </p:cNvSpPr>
          <p:nvPr/>
        </p:nvSpPr>
        <p:spPr>
          <a:xfrm>
            <a:off x="4755708" y="1973451"/>
            <a:ext cx="3099816" cy="318153"/>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 Allows "Freemium" Products:</a:t>
            </a:r>
          </a:p>
        </p:txBody>
      </p:sp>
      <p:sp>
        <p:nvSpPr>
          <p:cNvPr id="13" name="Text Placeholder 17"/>
          <p:cNvSpPr txBox="1">
            <a:spLocks/>
          </p:cNvSpPr>
          <p:nvPr/>
        </p:nvSpPr>
        <p:spPr>
          <a:xfrm>
            <a:off x="455117" y="1807232"/>
            <a:ext cx="3099451" cy="325296"/>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Companies often have the same code with 2 Licenses:</a:t>
            </a:r>
          </a:p>
        </p:txBody>
      </p:sp>
      <p:cxnSp>
        <p:nvCxnSpPr>
          <p:cNvPr id="14" name="Straight Connector 13"/>
          <p:cNvCxnSpPr/>
          <p:nvPr/>
        </p:nvCxnSpPr>
        <p:spPr>
          <a:xfrm>
            <a:off x="455118" y="2328194"/>
            <a:ext cx="3099451"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55708" y="2331720"/>
            <a:ext cx="3099816"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390342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License Summary</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794760"/>
        </p:xfrm>
        <a:graphic>
          <a:graphicData uri="http://schemas.openxmlformats.org/drawingml/2006/table">
            <a:tbl>
              <a:tblPr firstRow="1" bandRow="1">
                <a:tableStyleId>{5C22544A-7EE6-4342-B048-85BDC9FD1C3A}</a:tableStyleId>
              </a:tblPr>
              <a:tblGrid>
                <a:gridCol w="1414272">
                  <a:extLst>
                    <a:ext uri="{9D8B030D-6E8A-4147-A177-3AD203B41FA5}">
                      <a16:colId xmlns:a16="http://schemas.microsoft.com/office/drawing/2014/main" val="20000"/>
                    </a:ext>
                  </a:extLst>
                </a:gridCol>
                <a:gridCol w="1414272">
                  <a:extLst>
                    <a:ext uri="{9D8B030D-6E8A-4147-A177-3AD203B41FA5}">
                      <a16:colId xmlns:a16="http://schemas.microsoft.com/office/drawing/2014/main" val="20001"/>
                    </a:ext>
                  </a:extLst>
                </a:gridCol>
                <a:gridCol w="1414272">
                  <a:extLst>
                    <a:ext uri="{9D8B030D-6E8A-4147-A177-3AD203B41FA5}">
                      <a16:colId xmlns:a16="http://schemas.microsoft.com/office/drawing/2014/main" val="20002"/>
                    </a:ext>
                  </a:extLst>
                </a:gridCol>
                <a:gridCol w="1414272">
                  <a:extLst>
                    <a:ext uri="{9D8B030D-6E8A-4147-A177-3AD203B41FA5}">
                      <a16:colId xmlns:a16="http://schemas.microsoft.com/office/drawing/2014/main" val="20003"/>
                    </a:ext>
                  </a:extLst>
                </a:gridCol>
                <a:gridCol w="1414272">
                  <a:extLst>
                    <a:ext uri="{9D8B030D-6E8A-4147-A177-3AD203B41FA5}">
                      <a16:colId xmlns:a16="http://schemas.microsoft.com/office/drawing/2014/main" val="20004"/>
                    </a:ext>
                  </a:extLst>
                </a:gridCol>
                <a:gridCol w="1414272">
                  <a:extLst>
                    <a:ext uri="{9D8B030D-6E8A-4147-A177-3AD203B41FA5}">
                      <a16:colId xmlns:a16="http://schemas.microsoft.com/office/drawing/2014/main" val="20005"/>
                    </a:ext>
                  </a:extLst>
                </a:gridCol>
              </a:tblGrid>
              <a:tr h="457200">
                <a:tc>
                  <a:txBody>
                    <a:bodyPr/>
                    <a:lstStyle/>
                    <a:p>
                      <a:endParaRPr/>
                    </a:p>
                  </a:txBody>
                  <a:tcPr/>
                </a:tc>
                <a:tc>
                  <a:txBody>
                    <a:bodyPr/>
                    <a:lstStyle/>
                    <a:p>
                      <a:r>
                        <a:t>Public Domain</a:t>
                      </a:r>
                    </a:p>
                  </a:txBody>
                  <a:tcPr/>
                </a:tc>
                <a:tc>
                  <a:txBody>
                    <a:bodyPr/>
                    <a:lstStyle/>
                    <a:p>
                      <a:r>
                        <a:t>Permissive</a:t>
                      </a:r>
                    </a:p>
                  </a:txBody>
                  <a:tcPr/>
                </a:tc>
                <a:tc>
                  <a:txBody>
                    <a:bodyPr/>
                    <a:lstStyle/>
                    <a:p>
                      <a:r>
                        <a:rPr dirty="0"/>
                        <a:t>CopyLeft</a:t>
                      </a:r>
                    </a:p>
                  </a:txBody>
                  <a:tcPr/>
                </a:tc>
                <a:tc>
                  <a:txBody>
                    <a:bodyPr/>
                    <a:lstStyle/>
                    <a:p>
                      <a:r>
                        <a:t>Freeware</a:t>
                      </a:r>
                    </a:p>
                  </a:txBody>
                  <a:tcPr/>
                </a:tc>
                <a:tc>
                  <a:txBody>
                    <a:bodyPr/>
                    <a:lstStyle/>
                    <a:p>
                      <a:r>
                        <a:t>Proprietary</a:t>
                      </a:r>
                    </a:p>
                  </a:txBody>
                  <a:tcPr/>
                </a:tc>
                <a:extLst>
                  <a:ext uri="{0D108BD9-81ED-4DB2-BD59-A6C34878D82A}">
                    <a16:rowId xmlns:a16="http://schemas.microsoft.com/office/drawing/2014/main" val="10000"/>
                  </a:ext>
                </a:extLst>
              </a:tr>
              <a:tr h="457200">
                <a:tc>
                  <a:txBody>
                    <a:bodyPr/>
                    <a:lstStyle/>
                    <a:p>
                      <a:r>
                        <a:t>Copyright</a:t>
                      </a:r>
                    </a:p>
                  </a:txBody>
                  <a:tcPr/>
                </a:tc>
                <a:tc>
                  <a:txBody>
                    <a:bodyPr/>
                    <a:lstStyle/>
                    <a:p>
                      <a:r>
                        <a:t>No</a:t>
                      </a:r>
                    </a:p>
                  </a:txBody>
                  <a:tcPr/>
                </a:tc>
                <a:tc>
                  <a:txBody>
                    <a:bodyPr/>
                    <a:lstStyle/>
                    <a:p>
                      <a:r>
                        <a:t>Yes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1"/>
                  </a:ext>
                </a:extLst>
              </a:tr>
              <a:tr h="457200">
                <a:tc>
                  <a:txBody>
                    <a:bodyPr/>
                    <a:lstStyle/>
                    <a:p>
                      <a:r>
                        <a:t>Right to Use</a:t>
                      </a:r>
                    </a:p>
                  </a:txBody>
                  <a:tcPr/>
                </a:tc>
                <a:tc>
                  <a:txBody>
                    <a:bodyPr/>
                    <a:lstStyle/>
                    <a:p>
                      <a:r>
                        <a:t>Yes</a:t>
                      </a:r>
                    </a:p>
                  </a:txBody>
                  <a:tcPr/>
                </a:tc>
                <a:tc>
                  <a:txBody>
                    <a:bodyPr/>
                    <a:lstStyle/>
                    <a:p>
                      <a:r>
                        <a:t>Yes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2"/>
                  </a:ext>
                </a:extLst>
              </a:tr>
              <a:tr h="457200">
                <a:tc>
                  <a:txBody>
                    <a:bodyPr/>
                    <a:lstStyle/>
                    <a:p>
                      <a:r>
                        <a:t>Right to Copy</a:t>
                      </a:r>
                    </a:p>
                  </a:txBody>
                  <a:tcPr/>
                </a:tc>
                <a:tc>
                  <a:txBody>
                    <a:bodyPr/>
                    <a:lstStyle/>
                    <a:p>
                      <a:r>
                        <a:t>Yes</a:t>
                      </a:r>
                    </a:p>
                  </a:txBody>
                  <a:tcPr/>
                </a:tc>
                <a:tc>
                  <a:txBody>
                    <a:bodyPr/>
                    <a:lstStyle/>
                    <a:p>
                      <a:r>
                        <a:t>Yes</a:t>
                      </a:r>
                    </a:p>
                  </a:txBody>
                  <a:tcPr/>
                </a:tc>
                <a:tc>
                  <a:txBody>
                    <a:bodyPr/>
                    <a:lstStyle/>
                    <a:p>
                      <a:r>
                        <a:t>Yes</a:t>
                      </a:r>
                    </a:p>
                  </a:txBody>
                  <a:tcPr/>
                </a:tc>
                <a:tc>
                  <a:txBody>
                    <a:bodyPr/>
                    <a:lstStyle/>
                    <a:p>
                      <a:r>
                        <a:t>Yes</a:t>
                      </a:r>
                    </a:p>
                  </a:txBody>
                  <a:tcPr/>
                </a:tc>
                <a:tc>
                  <a:txBody>
                    <a:bodyPr/>
                    <a:lstStyle/>
                    <a:p>
                      <a:r>
                        <a:t>No</a:t>
                      </a:r>
                    </a:p>
                  </a:txBody>
                  <a:tcPr/>
                </a:tc>
                <a:extLst>
                  <a:ext uri="{0D108BD9-81ED-4DB2-BD59-A6C34878D82A}">
                    <a16:rowId xmlns:a16="http://schemas.microsoft.com/office/drawing/2014/main" val="10003"/>
                  </a:ext>
                </a:extLst>
              </a:tr>
              <a:tr h="457200">
                <a:tc>
                  <a:txBody>
                    <a:bodyPr/>
                    <a:lstStyle/>
                    <a:p>
                      <a:r>
                        <a:t>Right to Modify</a:t>
                      </a:r>
                    </a:p>
                  </a:txBody>
                  <a:tcPr/>
                </a:tc>
                <a:tc>
                  <a:txBody>
                    <a:bodyPr/>
                    <a:lstStyle/>
                    <a:p>
                      <a:r>
                        <a:t>Yes</a:t>
                      </a:r>
                    </a:p>
                  </a:txBody>
                  <a:tcPr/>
                </a:tc>
                <a:tc>
                  <a:txBody>
                    <a:bodyPr/>
                    <a:lstStyle/>
                    <a:p>
                      <a:r>
                        <a:t>Yes</a:t>
                      </a:r>
                    </a:p>
                  </a:txBody>
                  <a:tcPr/>
                </a:tc>
                <a:tc>
                  <a:txBody>
                    <a:bodyPr/>
                    <a:lstStyle/>
                    <a:p>
                      <a:r>
                        <a:t>Yes</a:t>
                      </a:r>
                    </a:p>
                  </a:txBody>
                  <a:tcPr/>
                </a:tc>
                <a:tc>
                  <a:txBody>
                    <a:bodyPr/>
                    <a:lstStyle/>
                    <a:p>
                      <a:r>
                        <a:t>No</a:t>
                      </a:r>
                    </a:p>
                  </a:txBody>
                  <a:tcPr/>
                </a:tc>
                <a:tc>
                  <a:txBody>
                    <a:bodyPr/>
                    <a:lstStyle/>
                    <a:p>
                      <a:r>
                        <a:t>No</a:t>
                      </a:r>
                    </a:p>
                  </a:txBody>
                  <a:tcPr/>
                </a:tc>
                <a:extLst>
                  <a:ext uri="{0D108BD9-81ED-4DB2-BD59-A6C34878D82A}">
                    <a16:rowId xmlns:a16="http://schemas.microsoft.com/office/drawing/2014/main" val="10004"/>
                  </a:ext>
                </a:extLst>
              </a:tr>
              <a:tr h="457200">
                <a:tc>
                  <a:txBody>
                    <a:bodyPr/>
                    <a:lstStyle/>
                    <a:p>
                      <a:r>
                        <a:t>Right to Distribute</a:t>
                      </a:r>
                    </a:p>
                  </a:txBody>
                  <a:tcPr/>
                </a:tc>
                <a:tc>
                  <a:txBody>
                    <a:bodyPr/>
                    <a:lstStyle/>
                    <a:p>
                      <a:r>
                        <a:t>Yes</a:t>
                      </a:r>
                    </a:p>
                  </a:txBody>
                  <a:tcPr/>
                </a:tc>
                <a:tc>
                  <a:txBody>
                    <a:bodyPr/>
                    <a:lstStyle/>
                    <a:p>
                      <a:r>
                        <a:t>Yes, under same license</a:t>
                      </a:r>
                    </a:p>
                  </a:txBody>
                  <a:tcPr/>
                </a:tc>
                <a:tc>
                  <a:txBody>
                    <a:bodyPr/>
                    <a:lstStyle/>
                    <a:p>
                      <a:r>
                        <a:t>Yes, under same license</a:t>
                      </a:r>
                    </a:p>
                  </a:txBody>
                  <a:tcPr/>
                </a:tc>
                <a:tc>
                  <a:txBody>
                    <a:bodyPr/>
                    <a:lstStyle/>
                    <a:p>
                      <a:r>
                        <a:t>Yes</a:t>
                      </a:r>
                    </a:p>
                  </a:txBody>
                  <a:tcPr/>
                </a:tc>
                <a:tc>
                  <a:txBody>
                    <a:bodyPr/>
                    <a:lstStyle/>
                    <a:p>
                      <a:r>
                        <a:t>No</a:t>
                      </a:r>
                    </a:p>
                  </a:txBody>
                  <a:tcPr/>
                </a:tc>
                <a:extLst>
                  <a:ext uri="{0D108BD9-81ED-4DB2-BD59-A6C34878D82A}">
                    <a16:rowId xmlns:a16="http://schemas.microsoft.com/office/drawing/2014/main" val="10005"/>
                  </a:ext>
                </a:extLst>
              </a:tr>
              <a:tr h="457200">
                <a:tc>
                  <a:txBody>
                    <a:bodyPr/>
                    <a:lstStyle/>
                    <a:p>
                      <a:r>
                        <a:t>Right to Sublicense</a:t>
                      </a:r>
                    </a:p>
                  </a:txBody>
                  <a:tcPr/>
                </a:tc>
                <a:tc>
                  <a:txBody>
                    <a:bodyPr/>
                    <a:lstStyle/>
                    <a:p>
                      <a:r>
                        <a:t>Yes</a:t>
                      </a:r>
                    </a:p>
                  </a:txBody>
                  <a:tcPr/>
                </a:tc>
                <a:tc>
                  <a:txBody>
                    <a:bodyPr/>
                    <a:lstStyle/>
                    <a:p>
                      <a:r>
                        <a:t>Yes</a:t>
                      </a:r>
                    </a:p>
                  </a:txBody>
                  <a:tcPr/>
                </a:tc>
                <a:tc>
                  <a:txBody>
                    <a:bodyPr/>
                    <a:lstStyle/>
                    <a:p>
                      <a:r>
                        <a:t>No</a:t>
                      </a:r>
                    </a:p>
                  </a:txBody>
                  <a:tcPr/>
                </a:tc>
                <a:tc>
                  <a:txBody>
                    <a:bodyPr/>
                    <a:lstStyle/>
                    <a:p>
                      <a:r>
                        <a:t>No</a:t>
                      </a:r>
                    </a:p>
                  </a:txBody>
                  <a:tcPr/>
                </a:tc>
                <a:tc>
                  <a:txBody>
                    <a:bodyPr/>
                    <a:lstStyle/>
                    <a:p>
                      <a:r>
                        <a:t>No</a:t>
                      </a:r>
                    </a:p>
                  </a:txBody>
                  <a:tcPr/>
                </a:tc>
                <a:extLst>
                  <a:ext uri="{0D108BD9-81ED-4DB2-BD59-A6C34878D82A}">
                    <a16:rowId xmlns:a16="http://schemas.microsoft.com/office/drawing/2014/main" val="10006"/>
                  </a:ext>
                </a:extLst>
              </a:tr>
              <a:tr h="457200">
                <a:tc>
                  <a:txBody>
                    <a:bodyPr/>
                    <a:lstStyle/>
                    <a:p>
                      <a:r>
                        <a:t>Example</a:t>
                      </a:r>
                    </a:p>
                  </a:txBody>
                  <a:tcPr/>
                </a:tc>
                <a:tc>
                  <a:txBody>
                    <a:bodyPr/>
                    <a:lstStyle/>
                    <a:p>
                      <a:r>
                        <a:t>SQLite</a:t>
                      </a:r>
                    </a:p>
                  </a:txBody>
                  <a:tcPr/>
                </a:tc>
                <a:tc>
                  <a:txBody>
                    <a:bodyPr/>
                    <a:lstStyle/>
                    <a:p>
                      <a:r>
                        <a:t>Apache Web Server</a:t>
                      </a:r>
                    </a:p>
                  </a:txBody>
                  <a:tcPr/>
                </a:tc>
                <a:tc>
                  <a:txBody>
                    <a:bodyPr/>
                    <a:lstStyle/>
                    <a:p>
                      <a:r>
                        <a:t>Linux</a:t>
                      </a:r>
                    </a:p>
                  </a:txBody>
                  <a:tcPr/>
                </a:tc>
                <a:tc>
                  <a:txBody>
                    <a:bodyPr/>
                    <a:lstStyle/>
                    <a:p>
                      <a:r>
                        <a:t>Flash Plugin</a:t>
                      </a:r>
                    </a:p>
                  </a:txBody>
                  <a:tcPr/>
                </a:tc>
                <a:tc>
                  <a:txBody>
                    <a:bodyPr/>
                    <a:lstStyle/>
                    <a:p>
                      <a:r>
                        <a:t>Windows</a:t>
                      </a:r>
                    </a:p>
                  </a:txBody>
                  <a:tcPr/>
                </a:tc>
                <a:extLst>
                  <a:ext uri="{0D108BD9-81ED-4DB2-BD59-A6C34878D82A}">
                    <a16:rowId xmlns:a16="http://schemas.microsoft.com/office/drawing/2014/main" val="10007"/>
                  </a:ext>
                </a:extLst>
              </a:tr>
            </a:tbl>
          </a:graphicData>
        </a:graphic>
      </p:graphicFrame>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B7D8-593F-454D-BDF7-257C52C045AD}"/>
              </a:ext>
            </a:extLst>
          </p:cNvPr>
          <p:cNvSpPr>
            <a:spLocks noGrp="1"/>
          </p:cNvSpPr>
          <p:nvPr>
            <p:ph type="title"/>
          </p:nvPr>
        </p:nvSpPr>
        <p:spPr/>
        <p:txBody>
          <a:bodyPr/>
          <a:lstStyle/>
          <a:p>
            <a:r>
              <a:rPr lang="en-US" dirty="0"/>
              <a:t>License Summary</a:t>
            </a:r>
          </a:p>
        </p:txBody>
      </p:sp>
      <p:pic>
        <p:nvPicPr>
          <p:cNvPr id="6" name="Content Placeholder 5">
            <a:extLst>
              <a:ext uri="{FF2B5EF4-FFF2-40B4-BE49-F238E27FC236}">
                <a16:creationId xmlns:a16="http://schemas.microsoft.com/office/drawing/2014/main" id="{BB6E56D0-1794-E04D-A352-06FE72F57E50}"/>
              </a:ext>
            </a:extLst>
          </p:cNvPr>
          <p:cNvPicPr>
            <a:picLocks noGrp="1" noChangeAspect="1"/>
          </p:cNvPicPr>
          <p:nvPr>
            <p:ph idx="1"/>
          </p:nvPr>
        </p:nvPicPr>
        <p:blipFill>
          <a:blip r:embed="rId3"/>
          <a:stretch>
            <a:fillRect/>
          </a:stretch>
        </p:blipFill>
        <p:spPr>
          <a:xfrm>
            <a:off x="371474" y="1889760"/>
            <a:ext cx="8647241" cy="3444240"/>
          </a:xfrm>
          <a:prstGeom prst="rect">
            <a:avLst/>
          </a:prstGeom>
        </p:spPr>
      </p:pic>
      <p:sp>
        <p:nvSpPr>
          <p:cNvPr id="4" name="Footer Placeholder 3">
            <a:extLst>
              <a:ext uri="{FF2B5EF4-FFF2-40B4-BE49-F238E27FC236}">
                <a16:creationId xmlns:a16="http://schemas.microsoft.com/office/drawing/2014/main" id="{A544DCBD-53A5-7949-AE4B-431BA8890494}"/>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AD7A73FF-09DB-F24D-907B-C220EA34D5AD}"/>
              </a:ext>
            </a:extLst>
          </p:cNvPr>
          <p:cNvSpPr>
            <a:spLocks noGrp="1"/>
          </p:cNvSpPr>
          <p:nvPr>
            <p:ph type="sldNum" sz="quarter" idx="12"/>
          </p:nvPr>
        </p:nvSpPr>
        <p:spPr/>
        <p:txBody>
          <a:bodyPr/>
          <a:lstStyle/>
          <a:p>
            <a:fld id="{3310D8EA-3107-4873-B9AB-DD7D3E79053A}" type="slidenum">
              <a:rPr lang="en-US" smtClean="0"/>
              <a:t>26</a:t>
            </a:fld>
            <a:endParaRPr lang="en-US" dirty="0"/>
          </a:p>
        </p:txBody>
      </p:sp>
    </p:spTree>
    <p:extLst>
      <p:ext uri="{BB962C8B-B14F-4D97-AF65-F5344CB8AC3E}">
        <p14:creationId xmlns:p14="http://schemas.microsoft.com/office/powerpoint/2010/main" val="147029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REST</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9B69-A93D-334E-A262-19E98E76B74B}"/>
              </a:ext>
            </a:extLst>
          </p:cNvPr>
          <p:cNvSpPr>
            <a:spLocks noGrp="1"/>
          </p:cNvSpPr>
          <p:nvPr>
            <p:ph type="title"/>
          </p:nvPr>
        </p:nvSpPr>
        <p:spPr/>
        <p:txBody>
          <a:bodyPr/>
          <a:lstStyle/>
          <a:p>
            <a:r>
              <a:rPr lang="en-US" dirty="0"/>
              <a:t>A Case for REST</a:t>
            </a:r>
          </a:p>
        </p:txBody>
      </p:sp>
      <p:sp>
        <p:nvSpPr>
          <p:cNvPr id="3" name="Content Placeholder 2">
            <a:extLst>
              <a:ext uri="{FF2B5EF4-FFF2-40B4-BE49-F238E27FC236}">
                <a16:creationId xmlns:a16="http://schemas.microsoft.com/office/drawing/2014/main" id="{F9A1BD3C-E7F2-984C-9774-7491CEE8CB13}"/>
              </a:ext>
            </a:extLst>
          </p:cNvPr>
          <p:cNvSpPr>
            <a:spLocks noGrp="1"/>
          </p:cNvSpPr>
          <p:nvPr>
            <p:ph idx="1"/>
          </p:nvPr>
        </p:nvSpPr>
        <p:spPr>
          <a:xfrm>
            <a:off x="956701" y="4820784"/>
            <a:ext cx="7230599" cy="4074432"/>
          </a:xfrm>
        </p:spPr>
        <p:txBody>
          <a:bodyPr/>
          <a:lstStyle/>
          <a:p>
            <a:r>
              <a:rPr lang="en-US" dirty="0"/>
              <a:t>The Order Processing System needs to communicate with the Credit Card Processing System to complete the order.</a:t>
            </a:r>
          </a:p>
          <a:p>
            <a:pPr lvl="1"/>
            <a:r>
              <a:rPr lang="en-US" dirty="0"/>
              <a:t>How do they communicate?</a:t>
            </a:r>
          </a:p>
          <a:p>
            <a:r>
              <a:rPr lang="en-US" dirty="0"/>
              <a:t>Usually this is done via either a database or a message bus.</a:t>
            </a:r>
          </a:p>
        </p:txBody>
      </p:sp>
      <p:sp>
        <p:nvSpPr>
          <p:cNvPr id="4" name="Footer Placeholder 3">
            <a:extLst>
              <a:ext uri="{FF2B5EF4-FFF2-40B4-BE49-F238E27FC236}">
                <a16:creationId xmlns:a16="http://schemas.microsoft.com/office/drawing/2014/main" id="{71D917EC-0884-8848-8DB0-36E8496550A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ACCF0B8-7294-0948-BCE2-F0E5814921F5}"/>
              </a:ext>
            </a:extLst>
          </p:cNvPr>
          <p:cNvSpPr>
            <a:spLocks noGrp="1"/>
          </p:cNvSpPr>
          <p:nvPr>
            <p:ph type="sldNum" sz="quarter" idx="12"/>
          </p:nvPr>
        </p:nvSpPr>
        <p:spPr/>
        <p:txBody>
          <a:bodyPr/>
          <a:lstStyle/>
          <a:p>
            <a:fld id="{3310D8EA-3107-4873-B9AB-DD7D3E79053A}" type="slidenum">
              <a:rPr lang="en-US" smtClean="0"/>
              <a:t>28</a:t>
            </a:fld>
            <a:endParaRPr lang="en-US" dirty="0"/>
          </a:p>
        </p:txBody>
      </p:sp>
      <p:pic>
        <p:nvPicPr>
          <p:cNvPr id="10242" name="Picture 2" descr="C:\Users\mjudge\Downloads\stock-photo-smiling-businesswoman-with-c-247211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43"/>
          <a:stretch/>
        </p:blipFill>
        <p:spPr bwMode="auto">
          <a:xfrm>
            <a:off x="4600030" y="1663339"/>
            <a:ext cx="4074373" cy="2299357"/>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mjudge\Downloads\stock-photo-composite-image-of-order-onl-1714169.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1587"/>
          <a:stretch/>
        </p:blipFill>
        <p:spPr bwMode="auto">
          <a:xfrm>
            <a:off x="366461" y="1663339"/>
            <a:ext cx="4078224" cy="2291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12226" y="1135368"/>
            <a:ext cx="6119548" cy="369332"/>
          </a:xfrm>
          <a:prstGeom prst="rect">
            <a:avLst/>
          </a:prstGeom>
        </p:spPr>
        <p:txBody>
          <a:bodyPr wrap="square">
            <a:spAutoFit/>
          </a:bodyPr>
          <a:lstStyle/>
          <a:p>
            <a:r>
              <a:rPr lang="en-US" b="1" dirty="0">
                <a:solidFill>
                  <a:srgbClr val="E87722"/>
                </a:solidFill>
              </a:rPr>
              <a:t>At this ecommerce company X, we have two systems</a:t>
            </a:r>
          </a:p>
        </p:txBody>
      </p:sp>
      <p:sp>
        <p:nvSpPr>
          <p:cNvPr id="7" name="TextBox 6"/>
          <p:cNvSpPr txBox="1"/>
          <p:nvPr/>
        </p:nvSpPr>
        <p:spPr>
          <a:xfrm>
            <a:off x="902598" y="3950824"/>
            <a:ext cx="3005951" cy="369332"/>
          </a:xfrm>
          <a:prstGeom prst="rect">
            <a:avLst/>
          </a:prstGeom>
          <a:noFill/>
        </p:spPr>
        <p:txBody>
          <a:bodyPr wrap="none" rtlCol="0">
            <a:spAutoFit/>
          </a:bodyPr>
          <a:lstStyle/>
          <a:p>
            <a:r>
              <a:rPr lang="en-US" b="1" dirty="0"/>
              <a:t>Order Processing System</a:t>
            </a:r>
          </a:p>
        </p:txBody>
      </p:sp>
      <p:sp>
        <p:nvSpPr>
          <p:cNvPr id="10" name="TextBox 9"/>
          <p:cNvSpPr txBox="1"/>
          <p:nvPr/>
        </p:nvSpPr>
        <p:spPr>
          <a:xfrm>
            <a:off x="4820052" y="3989590"/>
            <a:ext cx="3634328" cy="369332"/>
          </a:xfrm>
          <a:prstGeom prst="rect">
            <a:avLst/>
          </a:prstGeom>
          <a:noFill/>
        </p:spPr>
        <p:txBody>
          <a:bodyPr wrap="none" rtlCol="0">
            <a:spAutoFit/>
          </a:bodyPr>
          <a:lstStyle/>
          <a:p>
            <a:r>
              <a:rPr lang="en-US" b="1" dirty="0"/>
              <a:t>Credit Card Processing System</a:t>
            </a:r>
          </a:p>
        </p:txBody>
      </p:sp>
    </p:spTree>
    <p:extLst>
      <p:ext uri="{BB962C8B-B14F-4D97-AF65-F5344CB8AC3E}">
        <p14:creationId xmlns:p14="http://schemas.microsoft.com/office/powerpoint/2010/main" val="699850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9B69-A93D-334E-A262-19E98E76B74B}"/>
              </a:ext>
            </a:extLst>
          </p:cNvPr>
          <p:cNvSpPr>
            <a:spLocks noGrp="1"/>
          </p:cNvSpPr>
          <p:nvPr>
            <p:ph type="title"/>
          </p:nvPr>
        </p:nvSpPr>
        <p:spPr/>
        <p:txBody>
          <a:bodyPr/>
          <a:lstStyle/>
          <a:p>
            <a:r>
              <a:rPr lang="en-US" dirty="0"/>
              <a:t>A Case for REST (cont.)</a:t>
            </a:r>
          </a:p>
        </p:txBody>
      </p:sp>
      <p:sp>
        <p:nvSpPr>
          <p:cNvPr id="3" name="Content Placeholder 2">
            <a:extLst>
              <a:ext uri="{FF2B5EF4-FFF2-40B4-BE49-F238E27FC236}">
                <a16:creationId xmlns:a16="http://schemas.microsoft.com/office/drawing/2014/main" id="{F9A1BD3C-E7F2-984C-9774-7491CEE8CB13}"/>
              </a:ext>
            </a:extLst>
          </p:cNvPr>
          <p:cNvSpPr>
            <a:spLocks noGrp="1"/>
          </p:cNvSpPr>
          <p:nvPr>
            <p:ph idx="1"/>
          </p:nvPr>
        </p:nvSpPr>
        <p:spPr>
          <a:xfrm>
            <a:off x="307081" y="1284713"/>
            <a:ext cx="8486775" cy="4074432"/>
          </a:xfrm>
        </p:spPr>
        <p:txBody>
          <a:bodyPr/>
          <a:lstStyle/>
          <a:p>
            <a:pPr marL="285750" indent="-285750">
              <a:buClr>
                <a:schemeClr val="accent1"/>
              </a:buClr>
              <a:buFont typeface="Arial" panose="020B0604020202020204" pitchFamily="34" charset="0"/>
              <a:buChar char="•"/>
            </a:pPr>
            <a:r>
              <a:rPr lang="en-US" dirty="0"/>
              <a:t>Applications that directly interact with each other are called 'tightly coupled‘.</a:t>
            </a:r>
          </a:p>
          <a:p>
            <a:pPr marL="285750" indent="-285750">
              <a:buClr>
                <a:schemeClr val="accent1"/>
              </a:buClr>
              <a:buFont typeface="Arial" panose="020B0604020202020204" pitchFamily="34" charset="0"/>
              <a:buChar char="•"/>
            </a:pPr>
            <a:r>
              <a:rPr lang="en-US" dirty="0"/>
              <a:t>'Tightly coupled' apps are usually hard to maintain.</a:t>
            </a:r>
          </a:p>
          <a:p>
            <a:pPr marL="285750" indent="-285750">
              <a:buClr>
                <a:schemeClr val="accent1"/>
              </a:buClr>
              <a:buFont typeface="Arial" panose="020B0604020202020204" pitchFamily="34" charset="0"/>
              <a:buChar char="•"/>
            </a:pPr>
            <a:r>
              <a:rPr lang="en-US" dirty="0"/>
              <a:t>They can be fragile. If one app's library or database schema changes, the other app might break.</a:t>
            </a:r>
          </a:p>
          <a:p>
            <a:pPr marL="285750" indent="-285750">
              <a:buClr>
                <a:schemeClr val="accent1"/>
              </a:buClr>
              <a:buFont typeface="Arial" panose="020B0604020202020204" pitchFamily="34" charset="0"/>
              <a:buChar char="•"/>
            </a:pPr>
            <a:r>
              <a:rPr lang="en-US" dirty="0"/>
              <a:t>Evolving applications independently can be challenging.</a:t>
            </a:r>
          </a:p>
          <a:p>
            <a:pPr marL="285750" indent="-285750">
              <a:buClr>
                <a:schemeClr val="accent1"/>
              </a:buClr>
              <a:buFont typeface="Arial" panose="020B0604020202020204" pitchFamily="34" charset="0"/>
              <a:buChar char="•"/>
            </a:pPr>
            <a:r>
              <a:rPr lang="en-US" dirty="0"/>
              <a:t>Updating new versions of applications involves a lot of testing among applications.</a:t>
            </a:r>
          </a:p>
          <a:p>
            <a:pPr marL="285750" indent="-285750">
              <a:buClr>
                <a:schemeClr val="accent1"/>
              </a:buClr>
              <a:buFont typeface="Arial" panose="020B0604020202020204" pitchFamily="34" charset="0"/>
              <a:buChar char="•"/>
            </a:pPr>
            <a:r>
              <a:rPr lang="en-US" dirty="0"/>
              <a:t>Also, we may want to expose our services to the outside world.</a:t>
            </a:r>
          </a:p>
          <a:p>
            <a:pPr lvl="3">
              <a:buClr>
                <a:schemeClr val="tx1"/>
              </a:buClr>
            </a:pPr>
            <a:r>
              <a:rPr lang="en-US" dirty="0"/>
              <a:t>Called </a:t>
            </a:r>
            <a:r>
              <a:rPr lang="en-US" b="1" dirty="0"/>
              <a:t>Web Services</a:t>
            </a:r>
          </a:p>
          <a:p>
            <a:pPr marL="285750" indent="-285750">
              <a:buClr>
                <a:schemeClr val="accent1"/>
              </a:buClr>
              <a:buFont typeface="Arial" panose="020B0604020202020204" pitchFamily="34" charset="0"/>
              <a:buChar char="•"/>
            </a:pPr>
            <a:r>
              <a:rPr lang="en-US" dirty="0"/>
              <a:t>Examples of Web Services:</a:t>
            </a:r>
          </a:p>
          <a:p>
            <a:pPr lvl="3">
              <a:buClr>
                <a:schemeClr val="tx1"/>
              </a:buClr>
            </a:pPr>
            <a:r>
              <a:rPr lang="en-US" dirty="0"/>
              <a:t>Expedia exposes its data via public APIs</a:t>
            </a:r>
          </a:p>
          <a:p>
            <a:pPr lvl="3">
              <a:buClr>
                <a:schemeClr val="tx1"/>
              </a:buClr>
            </a:pPr>
            <a:r>
              <a:rPr lang="en-US" dirty="0"/>
              <a:t>Salesforce exposes many of its services as Web Services</a:t>
            </a:r>
          </a:p>
        </p:txBody>
      </p:sp>
      <p:sp>
        <p:nvSpPr>
          <p:cNvPr id="4" name="Footer Placeholder 3">
            <a:extLst>
              <a:ext uri="{FF2B5EF4-FFF2-40B4-BE49-F238E27FC236}">
                <a16:creationId xmlns:a16="http://schemas.microsoft.com/office/drawing/2014/main" id="{71D917EC-0884-8848-8DB0-36E8496550A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ACCF0B8-7294-0948-BCE2-F0E5814921F5}"/>
              </a:ext>
            </a:extLst>
          </p:cNvPr>
          <p:cNvSpPr>
            <a:spLocks noGrp="1"/>
          </p:cNvSpPr>
          <p:nvPr>
            <p:ph type="sldNum" sz="quarter" idx="12"/>
          </p:nvPr>
        </p:nvSpPr>
        <p:spPr/>
        <p:txBody>
          <a:bodyPr/>
          <a:lstStyle/>
          <a:p>
            <a:fld id="{3310D8EA-3107-4873-B9AB-DD7D3E79053A}" type="slidenum">
              <a:rPr lang="en-US" smtClean="0"/>
              <a:t>29</a:t>
            </a:fld>
            <a:endParaRPr lang="en-US" dirty="0"/>
          </a:p>
        </p:txBody>
      </p:sp>
    </p:spTree>
    <p:extLst>
      <p:ext uri="{BB962C8B-B14F-4D97-AF65-F5344CB8AC3E}">
        <p14:creationId xmlns:p14="http://schemas.microsoft.com/office/powerpoint/2010/main" val="380198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Introduction</a:t>
            </a:r>
            <a:r>
              <a:rPr lang="en-US" dirty="0"/>
              <a:t> to Open Source</a:t>
            </a:r>
            <a:endParaRPr dirty="0"/>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9B69-A93D-334E-A262-19E98E76B74B}"/>
              </a:ext>
            </a:extLst>
          </p:cNvPr>
          <p:cNvSpPr>
            <a:spLocks noGrp="1"/>
          </p:cNvSpPr>
          <p:nvPr>
            <p:ph type="title"/>
          </p:nvPr>
        </p:nvSpPr>
        <p:spPr/>
        <p:txBody>
          <a:bodyPr/>
          <a:lstStyle/>
          <a:p>
            <a:r>
              <a:rPr lang="en-US" dirty="0"/>
              <a:t>Jeff Bezos's Famous Memo @ Amazon</a:t>
            </a:r>
          </a:p>
        </p:txBody>
      </p:sp>
      <p:sp>
        <p:nvSpPr>
          <p:cNvPr id="3" name="Content Placeholder 2">
            <a:extLst>
              <a:ext uri="{FF2B5EF4-FFF2-40B4-BE49-F238E27FC236}">
                <a16:creationId xmlns:a16="http://schemas.microsoft.com/office/drawing/2014/main" id="{F9A1BD3C-E7F2-984C-9774-7491CEE8CB13}"/>
              </a:ext>
            </a:extLst>
          </p:cNvPr>
          <p:cNvSpPr>
            <a:spLocks noGrp="1"/>
          </p:cNvSpPr>
          <p:nvPr>
            <p:ph idx="1"/>
          </p:nvPr>
        </p:nvSpPr>
        <p:spPr>
          <a:xfrm>
            <a:off x="319960" y="1181681"/>
            <a:ext cx="8486775" cy="4074432"/>
          </a:xfrm>
        </p:spPr>
        <p:txBody>
          <a:bodyPr/>
          <a:lstStyle/>
          <a:p>
            <a:pPr marL="285750" indent="-285750">
              <a:buClr>
                <a:srgbClr val="E87722"/>
              </a:buClr>
              <a:buFont typeface="Arial" panose="020B0604020202020204" pitchFamily="34" charset="0"/>
              <a:buChar char="•"/>
            </a:pPr>
            <a:r>
              <a:rPr lang="en-US" dirty="0"/>
              <a:t>Around year 2002, Amazon was growing at a rapid rate. Lots of systems were developed by multiple teams.</a:t>
            </a:r>
          </a:p>
          <a:p>
            <a:pPr marL="285750" indent="-285750">
              <a:buClr>
                <a:srgbClr val="E87722"/>
              </a:buClr>
              <a:buFont typeface="Arial" panose="020B0604020202020204" pitchFamily="34" charset="0"/>
              <a:buChar char="•"/>
            </a:pPr>
            <a:r>
              <a:rPr lang="en-US" dirty="0"/>
              <a:t>Amazon CEO Jeff Bezos issues a mandate on how different products should interact with each other.</a:t>
            </a:r>
          </a:p>
          <a:p>
            <a:pPr marL="285750" indent="-285750">
              <a:buClr>
                <a:srgbClr val="E87722"/>
              </a:buClr>
              <a:buFont typeface="Arial" panose="020B0604020202020204" pitchFamily="34" charset="0"/>
              <a:buChar char="•"/>
            </a:pPr>
            <a:r>
              <a:rPr lang="en-US" dirty="0"/>
              <a:t>Some say this transformed Amazon from a bookseller to the biggest 'Infrastructure as a Service' company.</a:t>
            </a:r>
          </a:p>
          <a:p>
            <a:pPr marL="285750" indent="-285750">
              <a:buClr>
                <a:srgbClr val="E87722"/>
              </a:buClr>
              <a:buFont typeface="Arial" panose="020B0604020202020204" pitchFamily="34" charset="0"/>
              <a:buChar char="•"/>
            </a:pPr>
            <a:r>
              <a:rPr lang="en-US" dirty="0"/>
              <a:t>(See next slide for the full memo.)</a:t>
            </a:r>
          </a:p>
        </p:txBody>
      </p:sp>
      <p:sp>
        <p:nvSpPr>
          <p:cNvPr id="4" name="Footer Placeholder 3">
            <a:extLst>
              <a:ext uri="{FF2B5EF4-FFF2-40B4-BE49-F238E27FC236}">
                <a16:creationId xmlns:a16="http://schemas.microsoft.com/office/drawing/2014/main" id="{71D917EC-0884-8848-8DB0-36E8496550A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ACCF0B8-7294-0948-BCE2-F0E5814921F5}"/>
              </a:ext>
            </a:extLst>
          </p:cNvPr>
          <p:cNvSpPr>
            <a:spLocks noGrp="1"/>
          </p:cNvSpPr>
          <p:nvPr>
            <p:ph type="sldNum" sz="quarter" idx="12"/>
          </p:nvPr>
        </p:nvSpPr>
        <p:spPr/>
        <p:txBody>
          <a:bodyPr/>
          <a:lstStyle/>
          <a:p>
            <a:fld id="{3310D8EA-3107-4873-B9AB-DD7D3E79053A}" type="slidenum">
              <a:rPr lang="en-US" smtClean="0"/>
              <a:t>30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642" y="4945488"/>
            <a:ext cx="3926783" cy="1568424"/>
          </a:xfrm>
          <a:prstGeom prst="rect">
            <a:avLst/>
          </a:prstGeom>
        </p:spPr>
      </p:pic>
    </p:spTree>
    <p:extLst>
      <p:ext uri="{BB962C8B-B14F-4D97-AF65-F5344CB8AC3E}">
        <p14:creationId xmlns:p14="http://schemas.microsoft.com/office/powerpoint/2010/main" val="2925335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judge\Downloads\Widescreen-512-94011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325"/>
            <a:ext cx="9144000" cy="80169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6E9B69-A93D-334E-A262-19E98E76B74B}"/>
              </a:ext>
            </a:extLst>
          </p:cNvPr>
          <p:cNvSpPr>
            <a:spLocks noGrp="1"/>
          </p:cNvSpPr>
          <p:nvPr>
            <p:ph type="title"/>
          </p:nvPr>
        </p:nvSpPr>
        <p:spPr/>
        <p:txBody>
          <a:bodyPr/>
          <a:lstStyle/>
          <a:p>
            <a:r>
              <a:rPr lang="en-US" dirty="0"/>
              <a:t>Jeff Bezos's Famous Memo @ Amazon (Cont.)</a:t>
            </a:r>
          </a:p>
        </p:txBody>
      </p:sp>
      <p:sp>
        <p:nvSpPr>
          <p:cNvPr id="3" name="Content Placeholder 2">
            <a:extLst>
              <a:ext uri="{FF2B5EF4-FFF2-40B4-BE49-F238E27FC236}">
                <a16:creationId xmlns:a16="http://schemas.microsoft.com/office/drawing/2014/main" id="{F9A1BD3C-E7F2-984C-9774-7491CEE8CB13}"/>
              </a:ext>
            </a:extLst>
          </p:cNvPr>
          <p:cNvSpPr>
            <a:spLocks noGrp="1"/>
          </p:cNvSpPr>
          <p:nvPr>
            <p:ph idx="1"/>
          </p:nvPr>
        </p:nvSpPr>
        <p:spPr>
          <a:xfrm>
            <a:off x="1596980" y="1910105"/>
            <a:ext cx="5434885" cy="4074432"/>
          </a:xfrm>
        </p:spPr>
        <p:txBody>
          <a:bodyPr/>
          <a:lstStyle/>
          <a:p>
            <a:r>
              <a:rPr lang="en-US" sz="1200" dirty="0"/>
              <a:t>All teams will henceforth expose their data and functionality through service interfaces.</a:t>
            </a:r>
          </a:p>
          <a:p>
            <a:r>
              <a:rPr lang="en-US" sz="1200" dirty="0"/>
              <a:t>Teams must communicate with each other through these interfaces.</a:t>
            </a:r>
          </a:p>
          <a:p>
            <a:r>
              <a:rPr lang="en-US" sz="1200" dirty="0"/>
              <a:t>There will be no other form of inter-process communication allowed: no direct linking, no direct reads of another team’s data store, no shared-memory model, no back-doors whatsoever. The only communication allowed is via service interface calls over the network.</a:t>
            </a:r>
          </a:p>
          <a:p>
            <a:r>
              <a:rPr lang="en-US" sz="1200" dirty="0"/>
              <a:t>It doesn’t matter what technology they use.</a:t>
            </a:r>
          </a:p>
          <a:p>
            <a:r>
              <a:rPr lang="en-US" sz="1200" dirty="0"/>
              <a:t>All service interfaces, without exception, must be designed from the ground up to be externalizable. That is to say, the team must plan and design to be able to expose the interface to developers in the outside world. No exceptions.</a:t>
            </a:r>
          </a:p>
          <a:p>
            <a:r>
              <a:rPr lang="en-US" sz="1200" dirty="0"/>
              <a:t>Anyone who doesn’t do this will be fired.  Thank you; have a nice day!</a:t>
            </a:r>
          </a:p>
        </p:txBody>
      </p:sp>
      <p:sp>
        <p:nvSpPr>
          <p:cNvPr id="4" name="Footer Placeholder 3">
            <a:extLst>
              <a:ext uri="{FF2B5EF4-FFF2-40B4-BE49-F238E27FC236}">
                <a16:creationId xmlns:a16="http://schemas.microsoft.com/office/drawing/2014/main" id="{71D917EC-0884-8848-8DB0-36E8496550A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ACCF0B8-7294-0948-BCE2-F0E5814921F5}"/>
              </a:ext>
            </a:extLst>
          </p:cNvPr>
          <p:cNvSpPr>
            <a:spLocks noGrp="1"/>
          </p:cNvSpPr>
          <p:nvPr>
            <p:ph type="sldNum" sz="quarter" idx="12"/>
          </p:nvPr>
        </p:nvSpPr>
        <p:spPr/>
        <p:txBody>
          <a:bodyPr/>
          <a:lstStyle/>
          <a:p>
            <a:fld id="{3310D8EA-3107-4873-B9AB-DD7D3E79053A}" type="slidenum">
              <a:rPr lang="en-US" smtClean="0"/>
              <a:t>31</a:t>
            </a:fld>
            <a:endParaRPr lang="en-US" dirty="0"/>
          </a:p>
        </p:txBody>
      </p:sp>
    </p:spTree>
    <p:extLst>
      <p:ext uri="{BB962C8B-B14F-4D97-AF65-F5344CB8AC3E}">
        <p14:creationId xmlns:p14="http://schemas.microsoft.com/office/powerpoint/2010/main" val="4214341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9B69-A93D-334E-A262-19E98E76B74B}"/>
              </a:ext>
            </a:extLst>
          </p:cNvPr>
          <p:cNvSpPr>
            <a:spLocks noGrp="1"/>
          </p:cNvSpPr>
          <p:nvPr>
            <p:ph type="title"/>
          </p:nvPr>
        </p:nvSpPr>
        <p:spPr/>
        <p:txBody>
          <a:bodyPr/>
          <a:lstStyle/>
          <a:p>
            <a:r>
              <a:rPr lang="en-US" dirty="0"/>
              <a:t>Evolution of Web Services</a:t>
            </a:r>
          </a:p>
        </p:txBody>
      </p:sp>
      <p:sp>
        <p:nvSpPr>
          <p:cNvPr id="3" name="Content Placeholder 2">
            <a:extLst>
              <a:ext uri="{FF2B5EF4-FFF2-40B4-BE49-F238E27FC236}">
                <a16:creationId xmlns:a16="http://schemas.microsoft.com/office/drawing/2014/main" id="{F9A1BD3C-E7F2-984C-9774-7491CEE8CB13}"/>
              </a:ext>
            </a:extLst>
          </p:cNvPr>
          <p:cNvSpPr>
            <a:spLocks noGrp="1"/>
          </p:cNvSpPr>
          <p:nvPr>
            <p:ph idx="1"/>
          </p:nvPr>
        </p:nvSpPr>
        <p:spPr>
          <a:xfrm>
            <a:off x="307080" y="1220318"/>
            <a:ext cx="8486775" cy="4074432"/>
          </a:xfrm>
        </p:spPr>
        <p:txBody>
          <a:bodyPr/>
          <a:lstStyle/>
          <a:p>
            <a:r>
              <a:rPr lang="en-US" dirty="0"/>
              <a:t>SOAP was created as a mechanism for implementing Web Services.</a:t>
            </a:r>
          </a:p>
          <a:p>
            <a:r>
              <a:rPr lang="en-US" dirty="0"/>
              <a:t>SOAP suffered from 'designed by committee' syndrome:</a:t>
            </a:r>
          </a:p>
          <a:p>
            <a:pPr lvl="1"/>
            <a:r>
              <a:rPr lang="en-US" dirty="0"/>
              <a:t>It was heavy weight (depended on lots of libraries).</a:t>
            </a:r>
          </a:p>
          <a:p>
            <a:pPr lvl="1"/>
            <a:r>
              <a:rPr lang="en-US" dirty="0"/>
              <a:t>It was clunky to use.</a:t>
            </a:r>
          </a:p>
          <a:p>
            <a:pPr lvl="1"/>
            <a:r>
              <a:rPr lang="en-US" dirty="0"/>
              <a:t>It wasn't very well received by web/mobile developers.</a:t>
            </a:r>
          </a:p>
          <a:p>
            <a:r>
              <a:rPr lang="en-US" dirty="0"/>
              <a:t>Roy Fielding presented his paper "</a:t>
            </a:r>
            <a:r>
              <a:rPr lang="en-US" i="1" dirty="0"/>
              <a:t>Architectural Styles and the Design of Network-based Software Architecture</a:t>
            </a:r>
            <a:r>
              <a:rPr lang="en-US" dirty="0"/>
              <a:t>”. (year 2000)</a:t>
            </a:r>
            <a:r>
              <a:rPr lang="en-US" baseline="30000" dirty="0"/>
              <a:t>[1]</a:t>
            </a:r>
          </a:p>
          <a:p>
            <a:r>
              <a:rPr lang="en-US" dirty="0"/>
              <a:t>He coined the term “REST,” an architectural style for distributed systems.</a:t>
            </a:r>
          </a:p>
          <a:p>
            <a:r>
              <a:rPr lang="en-US" dirty="0"/>
              <a:t>REST has achieved wide spread adoption by developer community.</a:t>
            </a:r>
          </a:p>
          <a:p>
            <a:r>
              <a:rPr lang="en-US" dirty="0"/>
              <a:t>For example, Amazon Web Services (AWS) makes their APIs available in SOAP and REST.  Their REST API is used 80% of time! </a:t>
            </a:r>
            <a:r>
              <a:rPr lang="en-US" baseline="30000" dirty="0"/>
              <a:t>[2]</a:t>
            </a:r>
          </a:p>
        </p:txBody>
      </p:sp>
      <p:sp>
        <p:nvSpPr>
          <p:cNvPr id="4" name="Footer Placeholder 3">
            <a:extLst>
              <a:ext uri="{FF2B5EF4-FFF2-40B4-BE49-F238E27FC236}">
                <a16:creationId xmlns:a16="http://schemas.microsoft.com/office/drawing/2014/main" id="{71D917EC-0884-8848-8DB0-36E8496550A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ACCF0B8-7294-0948-BCE2-F0E5814921F5}"/>
              </a:ext>
            </a:extLst>
          </p:cNvPr>
          <p:cNvSpPr>
            <a:spLocks noGrp="1"/>
          </p:cNvSpPr>
          <p:nvPr>
            <p:ph type="sldNum" sz="quarter" idx="12"/>
          </p:nvPr>
        </p:nvSpPr>
        <p:spPr/>
        <p:txBody>
          <a:bodyPr/>
          <a:lstStyle/>
          <a:p>
            <a:fld id="{3310D8EA-3107-4873-B9AB-DD7D3E79053A}" type="slidenum">
              <a:rPr lang="en-US" smtClean="0"/>
              <a:t>32</a:t>
            </a:fld>
            <a:endParaRPr lang="en-US" dirty="0"/>
          </a:p>
        </p:txBody>
      </p:sp>
    </p:spTree>
    <p:extLst>
      <p:ext uri="{BB962C8B-B14F-4D97-AF65-F5344CB8AC3E}">
        <p14:creationId xmlns:p14="http://schemas.microsoft.com/office/powerpoint/2010/main" val="3169703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9B69-A93D-334E-A262-19E98E76B74B}"/>
              </a:ext>
            </a:extLst>
          </p:cNvPr>
          <p:cNvSpPr>
            <a:spLocks noGrp="1"/>
          </p:cNvSpPr>
          <p:nvPr>
            <p:ph type="title"/>
          </p:nvPr>
        </p:nvSpPr>
        <p:spPr/>
        <p:txBody>
          <a:bodyPr/>
          <a:lstStyle/>
          <a:p>
            <a:r>
              <a:rPr lang="en-US" dirty="0"/>
              <a:t>Success Stories of REST Web Services - Salesforce</a:t>
            </a:r>
          </a:p>
        </p:txBody>
      </p:sp>
      <p:sp>
        <p:nvSpPr>
          <p:cNvPr id="3" name="Content Placeholder 2">
            <a:extLst>
              <a:ext uri="{FF2B5EF4-FFF2-40B4-BE49-F238E27FC236}">
                <a16:creationId xmlns:a16="http://schemas.microsoft.com/office/drawing/2014/main" id="{F9A1BD3C-E7F2-984C-9774-7491CEE8CB13}"/>
              </a:ext>
            </a:extLst>
          </p:cNvPr>
          <p:cNvSpPr>
            <a:spLocks noGrp="1"/>
          </p:cNvSpPr>
          <p:nvPr>
            <p:ph idx="1"/>
          </p:nvPr>
        </p:nvSpPr>
        <p:spPr>
          <a:xfrm>
            <a:off x="384353" y="1162182"/>
            <a:ext cx="8486775" cy="4074432"/>
          </a:xfrm>
        </p:spPr>
        <p:txBody>
          <a:bodyPr/>
          <a:lstStyle/>
          <a:p>
            <a:pPr marL="285750" indent="-285750">
              <a:buClr>
                <a:srgbClr val="E87722"/>
              </a:buClr>
              <a:buFont typeface="Arial" panose="020B0604020202020204" pitchFamily="34" charset="0"/>
              <a:buChar char="•"/>
            </a:pPr>
            <a:r>
              <a:rPr lang="en-US" dirty="0"/>
              <a:t>Salesforce is Cloud based Customer Relation Management (CRM) service.</a:t>
            </a:r>
          </a:p>
          <a:p>
            <a:pPr marL="285750" indent="-285750">
              <a:buClr>
                <a:srgbClr val="E87722"/>
              </a:buClr>
              <a:buFont typeface="Arial" panose="020B0604020202020204" pitchFamily="34" charset="0"/>
              <a:buChar char="•"/>
            </a:pPr>
            <a:r>
              <a:rPr lang="en-US" dirty="0"/>
              <a:t>It makes its CRM services available via APIs.</a:t>
            </a:r>
          </a:p>
          <a:p>
            <a:pPr marL="285750" indent="-285750">
              <a:buClr>
                <a:srgbClr val="E87722"/>
              </a:buClr>
              <a:buFont typeface="Arial" panose="020B0604020202020204" pitchFamily="34" charset="0"/>
              <a:buChar char="•"/>
            </a:pPr>
            <a:r>
              <a:rPr lang="en-US" dirty="0"/>
              <a:t>Since it is all web based, there is no software to install at customer site.</a:t>
            </a:r>
          </a:p>
          <a:p>
            <a:pPr marL="285750" indent="-285750">
              <a:buClr>
                <a:srgbClr val="E87722"/>
              </a:buClr>
              <a:buFont typeface="Arial" panose="020B0604020202020204" pitchFamily="34" charset="0"/>
              <a:buChar char="•"/>
            </a:pPr>
            <a:r>
              <a:rPr lang="en-US" dirty="0"/>
              <a:t>This API approach enables Salesforce to integrate easily with third-party apps like Oracle, Google Docs and Amazon Web Services.</a:t>
            </a:r>
          </a:p>
        </p:txBody>
      </p:sp>
      <p:sp>
        <p:nvSpPr>
          <p:cNvPr id="4" name="Footer Placeholder 3">
            <a:extLst>
              <a:ext uri="{FF2B5EF4-FFF2-40B4-BE49-F238E27FC236}">
                <a16:creationId xmlns:a16="http://schemas.microsoft.com/office/drawing/2014/main" id="{71D917EC-0884-8848-8DB0-36E8496550A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ACCF0B8-7294-0948-BCE2-F0E5814921F5}"/>
              </a:ext>
            </a:extLst>
          </p:cNvPr>
          <p:cNvSpPr>
            <a:spLocks noGrp="1"/>
          </p:cNvSpPr>
          <p:nvPr>
            <p:ph type="sldNum" sz="quarter" idx="12"/>
          </p:nvPr>
        </p:nvSpPr>
        <p:spPr/>
        <p:txBody>
          <a:bodyPr/>
          <a:lstStyle/>
          <a:p>
            <a:fld id="{3310D8EA-3107-4873-B9AB-DD7D3E79053A}" type="slidenum">
              <a:rPr lang="en-US" smtClean="0"/>
              <a:t>33</a:t>
            </a:fld>
            <a:endParaRPr lang="en-US" dirty="0"/>
          </a:p>
        </p:txBody>
      </p:sp>
      <p:pic>
        <p:nvPicPr>
          <p:cNvPr id="6" name="Picture 5">
            <a:extLst>
              <a:ext uri="{FF2B5EF4-FFF2-40B4-BE49-F238E27FC236}">
                <a16:creationId xmlns:a16="http://schemas.microsoft.com/office/drawing/2014/main" id="{A38A9ADB-0B3F-C541-924D-1CDB4B4F746B}"/>
              </a:ext>
            </a:extLst>
          </p:cNvPr>
          <p:cNvPicPr>
            <a:picLocks noChangeAspect="1"/>
          </p:cNvPicPr>
          <p:nvPr/>
        </p:nvPicPr>
        <p:blipFill>
          <a:blip r:embed="rId3"/>
          <a:stretch>
            <a:fillRect/>
          </a:stretch>
        </p:blipFill>
        <p:spPr>
          <a:xfrm>
            <a:off x="888710" y="3199398"/>
            <a:ext cx="2333625" cy="2333625"/>
          </a:xfrm>
          <a:prstGeom prst="rect">
            <a:avLst/>
          </a:prstGeom>
        </p:spPr>
      </p:pic>
      <p:pic>
        <p:nvPicPr>
          <p:cNvPr id="7" name="Picture 6">
            <a:extLst>
              <a:ext uri="{FF2B5EF4-FFF2-40B4-BE49-F238E27FC236}">
                <a16:creationId xmlns:a16="http://schemas.microsoft.com/office/drawing/2014/main" id="{8FADCCBB-0708-A548-BCD9-A51B3EFF2398}"/>
              </a:ext>
            </a:extLst>
          </p:cNvPr>
          <p:cNvPicPr>
            <a:picLocks noChangeAspect="1"/>
          </p:cNvPicPr>
          <p:nvPr/>
        </p:nvPicPr>
        <p:blipFill>
          <a:blip r:embed="rId4"/>
          <a:stretch>
            <a:fillRect/>
          </a:stretch>
        </p:blipFill>
        <p:spPr>
          <a:xfrm>
            <a:off x="5297242" y="3199398"/>
            <a:ext cx="3443540" cy="2700659"/>
          </a:xfrm>
          <a:prstGeom prst="rect">
            <a:avLst/>
          </a:prstGeom>
        </p:spPr>
      </p:pic>
    </p:spTree>
    <p:extLst>
      <p:ext uri="{BB962C8B-B14F-4D97-AF65-F5344CB8AC3E}">
        <p14:creationId xmlns:p14="http://schemas.microsoft.com/office/powerpoint/2010/main" val="4151660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9B69-A93D-334E-A262-19E98E76B74B}"/>
              </a:ext>
            </a:extLst>
          </p:cNvPr>
          <p:cNvSpPr>
            <a:spLocks noGrp="1"/>
          </p:cNvSpPr>
          <p:nvPr>
            <p:ph type="title"/>
          </p:nvPr>
        </p:nvSpPr>
        <p:spPr/>
        <p:txBody>
          <a:bodyPr/>
          <a:lstStyle/>
          <a:p>
            <a:r>
              <a:rPr lang="en-US" dirty="0"/>
              <a:t>Success Stories of REST Web Services – Amazon Web Services (AWS)</a:t>
            </a:r>
          </a:p>
        </p:txBody>
      </p:sp>
      <p:sp>
        <p:nvSpPr>
          <p:cNvPr id="3" name="Content Placeholder 2">
            <a:extLst>
              <a:ext uri="{FF2B5EF4-FFF2-40B4-BE49-F238E27FC236}">
                <a16:creationId xmlns:a16="http://schemas.microsoft.com/office/drawing/2014/main" id="{F9A1BD3C-E7F2-984C-9774-7491CEE8CB13}"/>
              </a:ext>
            </a:extLst>
          </p:cNvPr>
          <p:cNvSpPr>
            <a:spLocks noGrp="1"/>
          </p:cNvSpPr>
          <p:nvPr>
            <p:ph idx="1"/>
          </p:nvPr>
        </p:nvSpPr>
        <p:spPr>
          <a:xfrm>
            <a:off x="358596" y="1220318"/>
            <a:ext cx="8486775" cy="4074432"/>
          </a:xfrm>
        </p:spPr>
        <p:txBody>
          <a:bodyPr/>
          <a:lstStyle/>
          <a:p>
            <a:r>
              <a:rPr lang="en-US" dirty="0"/>
              <a:t>Amazon Web Services (AWS) is a 'Infrastructure as a Service' (IaaS) offering from Amazon.</a:t>
            </a:r>
          </a:p>
          <a:p>
            <a:r>
              <a:rPr lang="en-US" dirty="0"/>
              <a:t>AWS is a hugely successful cloud platform:</a:t>
            </a:r>
          </a:p>
          <a:p>
            <a:pPr lvl="1"/>
            <a:r>
              <a:rPr lang="en-US" dirty="0"/>
              <a:t>Nearly 50% market share</a:t>
            </a:r>
          </a:p>
          <a:p>
            <a:pPr lvl="1"/>
            <a:r>
              <a:rPr lang="en-US" dirty="0"/>
              <a:t>Next competitor Microsoft Azure has about 10% market share</a:t>
            </a:r>
          </a:p>
          <a:p>
            <a:pPr lvl="1"/>
            <a:r>
              <a:rPr lang="en-US" dirty="0"/>
              <a:t>Revenue of $17 Billion in 2017</a:t>
            </a:r>
          </a:p>
          <a:p>
            <a:r>
              <a:rPr lang="en-US" dirty="0"/>
              <a:t>AWS has extensive API to access all their services</a:t>
            </a:r>
          </a:p>
          <a:p>
            <a:r>
              <a:rPr lang="en-US" dirty="0"/>
              <a:t>This has allowed a lot of applications in the  </a:t>
            </a:r>
            <a:r>
              <a:rPr lang="en-US" dirty="0">
                <a:hlinkClick r:id="rId3"/>
              </a:rPr>
              <a:t>AWS Marketplace</a:t>
            </a:r>
            <a:endParaRPr lang="en-US" dirty="0"/>
          </a:p>
          <a:p>
            <a:r>
              <a:rPr lang="en-US" dirty="0"/>
              <a:t>A few notables examples are:</a:t>
            </a:r>
          </a:p>
          <a:p>
            <a:pPr lvl="1"/>
            <a:r>
              <a:rPr lang="en-US" dirty="0"/>
              <a:t>Cost Optimizers: Programs that schedule and run compute clusters in the most cost efficient manner on the  AWS platform</a:t>
            </a:r>
          </a:p>
          <a:p>
            <a:pPr lvl="1"/>
            <a:r>
              <a:rPr lang="en-US" dirty="0"/>
              <a:t>Database tools: Tools to provision and monitor databases</a:t>
            </a:r>
          </a:p>
          <a:p>
            <a:pPr lvl="1"/>
            <a:r>
              <a:rPr lang="en-US" dirty="0"/>
              <a:t>Operational Monitoring: Services that send alerts when services go down</a:t>
            </a:r>
          </a:p>
        </p:txBody>
      </p:sp>
      <p:sp>
        <p:nvSpPr>
          <p:cNvPr id="4" name="Footer Placeholder 3">
            <a:extLst>
              <a:ext uri="{FF2B5EF4-FFF2-40B4-BE49-F238E27FC236}">
                <a16:creationId xmlns:a16="http://schemas.microsoft.com/office/drawing/2014/main" id="{71D917EC-0884-8848-8DB0-36E8496550A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ACCF0B8-7294-0948-BCE2-F0E5814921F5}"/>
              </a:ext>
            </a:extLst>
          </p:cNvPr>
          <p:cNvSpPr>
            <a:spLocks noGrp="1"/>
          </p:cNvSpPr>
          <p:nvPr>
            <p:ph type="sldNum" sz="quarter" idx="12"/>
          </p:nvPr>
        </p:nvSpPr>
        <p:spPr/>
        <p:txBody>
          <a:bodyPr/>
          <a:lstStyle/>
          <a:p>
            <a:fld id="{3310D8EA-3107-4873-B9AB-DD7D3E79053A}" type="slidenum">
              <a:rPr lang="en-US" smtClean="0"/>
              <a:t>34</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822" y="5094962"/>
            <a:ext cx="3034085" cy="1392354"/>
          </a:xfrm>
          <a:prstGeom prst="rect">
            <a:avLst/>
          </a:prstGeom>
        </p:spPr>
      </p:pic>
    </p:spTree>
    <p:extLst>
      <p:ext uri="{BB962C8B-B14F-4D97-AF65-F5344CB8AC3E}">
        <p14:creationId xmlns:p14="http://schemas.microsoft.com/office/powerpoint/2010/main" val="3257560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9B69-A93D-334E-A262-19E98E76B74B}"/>
              </a:ext>
            </a:extLst>
          </p:cNvPr>
          <p:cNvSpPr>
            <a:spLocks noGrp="1"/>
          </p:cNvSpPr>
          <p:nvPr>
            <p:ph type="title"/>
          </p:nvPr>
        </p:nvSpPr>
        <p:spPr/>
        <p:txBody>
          <a:bodyPr/>
          <a:lstStyle/>
          <a:p>
            <a:r>
              <a:rPr lang="en-US" dirty="0"/>
              <a:t>Success Stories of REST Web Services – Expedia </a:t>
            </a:r>
          </a:p>
        </p:txBody>
      </p:sp>
      <p:sp>
        <p:nvSpPr>
          <p:cNvPr id="3" name="Content Placeholder 2">
            <a:extLst>
              <a:ext uri="{FF2B5EF4-FFF2-40B4-BE49-F238E27FC236}">
                <a16:creationId xmlns:a16="http://schemas.microsoft.com/office/drawing/2014/main" id="{F9A1BD3C-E7F2-984C-9774-7491CEE8CB13}"/>
              </a:ext>
            </a:extLst>
          </p:cNvPr>
          <p:cNvSpPr>
            <a:spLocks noGrp="1"/>
          </p:cNvSpPr>
          <p:nvPr>
            <p:ph idx="1"/>
          </p:nvPr>
        </p:nvSpPr>
        <p:spPr>
          <a:xfrm>
            <a:off x="345717" y="1258954"/>
            <a:ext cx="8486775" cy="4074432"/>
          </a:xfrm>
        </p:spPr>
        <p:txBody>
          <a:bodyPr/>
          <a:lstStyle/>
          <a:p>
            <a:pPr lvl="1"/>
            <a:r>
              <a:rPr lang="en-US" dirty="0"/>
              <a:t>Expedia is a travel booking company.</a:t>
            </a:r>
          </a:p>
          <a:p>
            <a:pPr lvl="1"/>
            <a:r>
              <a:rPr lang="en-US" dirty="0"/>
              <a:t>It makes their content via APIs to partners.</a:t>
            </a:r>
          </a:p>
          <a:p>
            <a:pPr lvl="1"/>
            <a:r>
              <a:rPr lang="en-US" dirty="0"/>
              <a:t>The partner ecosystem has grown to 10,000 +. </a:t>
            </a:r>
          </a:p>
          <a:p>
            <a:pPr lvl="1"/>
            <a:r>
              <a:rPr lang="en-US" dirty="0"/>
              <a:t>Now the majority of revenue (90%) comes from their API.</a:t>
            </a:r>
          </a:p>
        </p:txBody>
      </p:sp>
      <p:sp>
        <p:nvSpPr>
          <p:cNvPr id="4" name="Footer Placeholder 3">
            <a:extLst>
              <a:ext uri="{FF2B5EF4-FFF2-40B4-BE49-F238E27FC236}">
                <a16:creationId xmlns:a16="http://schemas.microsoft.com/office/drawing/2014/main" id="{71D917EC-0884-8848-8DB0-36E8496550A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ACCF0B8-7294-0948-BCE2-F0E5814921F5}"/>
              </a:ext>
            </a:extLst>
          </p:cNvPr>
          <p:cNvSpPr>
            <a:spLocks noGrp="1"/>
          </p:cNvSpPr>
          <p:nvPr>
            <p:ph type="sldNum" sz="quarter" idx="12"/>
          </p:nvPr>
        </p:nvSpPr>
        <p:spPr/>
        <p:txBody>
          <a:bodyPr/>
          <a:lstStyle/>
          <a:p>
            <a:fld id="{3310D8EA-3107-4873-B9AB-DD7D3E79053A}" type="slidenum">
              <a:rPr lang="en-US" smtClean="0"/>
              <a:t>35</a:t>
            </a:fld>
            <a:endParaRPr lang="en-US" dirty="0"/>
          </a:p>
        </p:txBody>
      </p:sp>
      <p:pic>
        <p:nvPicPr>
          <p:cNvPr id="6" name="Picture 5">
            <a:extLst>
              <a:ext uri="{FF2B5EF4-FFF2-40B4-BE49-F238E27FC236}">
                <a16:creationId xmlns:a16="http://schemas.microsoft.com/office/drawing/2014/main" id="{96618224-B147-AE46-B014-20CA43539F3C}"/>
              </a:ext>
            </a:extLst>
          </p:cNvPr>
          <p:cNvPicPr>
            <a:picLocks noChangeAspect="1"/>
          </p:cNvPicPr>
          <p:nvPr/>
        </p:nvPicPr>
        <p:blipFill>
          <a:blip r:embed="rId3"/>
          <a:stretch>
            <a:fillRect/>
          </a:stretch>
        </p:blipFill>
        <p:spPr>
          <a:xfrm>
            <a:off x="5267728" y="4367887"/>
            <a:ext cx="3695700" cy="2197100"/>
          </a:xfrm>
          <a:prstGeom prst="rect">
            <a:avLst/>
          </a:prstGeom>
        </p:spPr>
      </p:pic>
    </p:spTree>
    <p:extLst>
      <p:ext uri="{BB962C8B-B14F-4D97-AF65-F5344CB8AC3E}">
        <p14:creationId xmlns:p14="http://schemas.microsoft.com/office/powerpoint/2010/main" val="2354740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REST?</a:t>
            </a:r>
          </a:p>
        </p:txBody>
      </p:sp>
      <p:sp>
        <p:nvSpPr>
          <p:cNvPr id="3" name="Content Placeholder 2"/>
          <p:cNvSpPr>
            <a:spLocks noGrp="1"/>
          </p:cNvSpPr>
          <p:nvPr>
            <p:ph idx="1"/>
          </p:nvPr>
        </p:nvSpPr>
        <p:spPr>
          <a:xfrm>
            <a:off x="319959" y="1258955"/>
            <a:ext cx="8486775" cy="4074432"/>
          </a:xfrm>
        </p:spPr>
        <p:txBody>
          <a:bodyPr/>
          <a:lstStyle/>
          <a:p>
            <a:pPr marL="285750" indent="-285750">
              <a:buClr>
                <a:schemeClr val="accent1"/>
              </a:buClr>
              <a:buFont typeface="Arial" panose="020B0604020202020204" pitchFamily="34" charset="0"/>
              <a:buChar char="•"/>
            </a:pPr>
            <a:r>
              <a:rPr lang="en-US" dirty="0"/>
              <a:t>REST stands for </a:t>
            </a:r>
            <a:r>
              <a:rPr dirty="0"/>
              <a:t> </a:t>
            </a:r>
            <a:r>
              <a:rPr lang="en-US" b="1" dirty="0" err="1"/>
              <a:t>RE</a:t>
            </a:r>
            <a:r>
              <a:rPr lang="en-US" dirty="0" err="1"/>
              <a:t>presentational</a:t>
            </a:r>
            <a:r>
              <a:rPr lang="en-US" dirty="0"/>
              <a:t> </a:t>
            </a:r>
            <a:r>
              <a:rPr lang="en-US" b="1" dirty="0"/>
              <a:t>S</a:t>
            </a:r>
            <a:r>
              <a:rPr lang="en-US" dirty="0"/>
              <a:t>tate </a:t>
            </a:r>
            <a:r>
              <a:rPr lang="en-US" b="1" dirty="0"/>
              <a:t>T</a:t>
            </a:r>
            <a:r>
              <a:rPr lang="en-US" dirty="0"/>
              <a:t>ransfer.</a:t>
            </a:r>
          </a:p>
          <a:p>
            <a:pPr marL="285750" indent="-285750">
              <a:buClr>
                <a:schemeClr val="accent1"/>
              </a:buClr>
              <a:buFont typeface="Arial" panose="020B0604020202020204" pitchFamily="34" charset="0"/>
              <a:buChar char="•"/>
            </a:pPr>
            <a:r>
              <a:rPr dirty="0"/>
              <a:t>Rest is an Architectural Pattern</a:t>
            </a:r>
            <a:r>
              <a:rPr lang="en-US" dirty="0"/>
              <a:t>.</a:t>
            </a:r>
          </a:p>
          <a:p>
            <a:pPr marL="285750" indent="-285750">
              <a:buClr>
                <a:schemeClr val="accent1"/>
              </a:buClr>
              <a:buFont typeface="Arial" panose="020B0604020202020204" pitchFamily="34" charset="0"/>
              <a:buChar char="•"/>
            </a:pPr>
            <a:r>
              <a:rPr dirty="0"/>
              <a:t>NOT</a:t>
            </a:r>
            <a:r>
              <a:rPr lang="en-US" dirty="0"/>
              <a:t> just a </a:t>
            </a:r>
            <a:r>
              <a:rPr dirty="0"/>
              <a:t>protocol</a:t>
            </a:r>
            <a:r>
              <a:rPr lang="en-US" dirty="0"/>
              <a:t>.</a:t>
            </a:r>
          </a:p>
          <a:p>
            <a:pPr marL="285750" indent="-285750">
              <a:buClr>
                <a:schemeClr val="accent1"/>
              </a:buClr>
              <a:buFont typeface="Arial" panose="020B0604020202020204" pitchFamily="34" charset="0"/>
              <a:buChar char="•"/>
            </a:pPr>
            <a:r>
              <a:rPr dirty="0"/>
              <a:t>NOT </a:t>
            </a:r>
            <a:r>
              <a:rPr lang="en-US" dirty="0"/>
              <a:t>just </a:t>
            </a:r>
            <a:r>
              <a:rPr dirty="0"/>
              <a:t>a </a:t>
            </a:r>
            <a:r>
              <a:rPr lang="en-US" dirty="0"/>
              <a:t>specific</a:t>
            </a:r>
            <a:r>
              <a:rPr dirty="0"/>
              <a:t> implementation</a:t>
            </a:r>
            <a:r>
              <a:rPr lang="en-US" dirty="0"/>
              <a:t>.</a:t>
            </a:r>
            <a:endParaRPr dirty="0"/>
          </a:p>
        </p:txBody>
      </p:sp>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9B69-A93D-334E-A262-19E98E76B74B}"/>
              </a:ext>
            </a:extLst>
          </p:cNvPr>
          <p:cNvSpPr>
            <a:spLocks noGrp="1"/>
          </p:cNvSpPr>
          <p:nvPr>
            <p:ph type="title"/>
          </p:nvPr>
        </p:nvSpPr>
        <p:spPr/>
        <p:txBody>
          <a:bodyPr/>
          <a:lstStyle/>
          <a:p>
            <a:r>
              <a:rPr lang="en-US" dirty="0"/>
              <a:t>REST Principles</a:t>
            </a:r>
          </a:p>
        </p:txBody>
      </p:sp>
      <p:sp>
        <p:nvSpPr>
          <p:cNvPr id="3" name="Content Placeholder 2">
            <a:extLst>
              <a:ext uri="{FF2B5EF4-FFF2-40B4-BE49-F238E27FC236}">
                <a16:creationId xmlns:a16="http://schemas.microsoft.com/office/drawing/2014/main" id="{F9A1BD3C-E7F2-984C-9774-7491CEE8CB13}"/>
              </a:ext>
            </a:extLst>
          </p:cNvPr>
          <p:cNvSpPr>
            <a:spLocks noGrp="1"/>
          </p:cNvSpPr>
          <p:nvPr>
            <p:ph idx="1"/>
          </p:nvPr>
        </p:nvSpPr>
        <p:spPr>
          <a:xfrm>
            <a:off x="345717" y="1323349"/>
            <a:ext cx="8486775" cy="4074432"/>
          </a:xfrm>
        </p:spPr>
        <p:txBody>
          <a:bodyPr/>
          <a:lstStyle/>
          <a:p>
            <a:r>
              <a:rPr lang="en-US" b="1" dirty="0">
                <a:solidFill>
                  <a:srgbClr val="E87722"/>
                </a:solidFill>
              </a:rPr>
              <a:t>Performance</a:t>
            </a:r>
            <a:r>
              <a:rPr lang="en-US" dirty="0">
                <a:solidFill>
                  <a:srgbClr val="E87722"/>
                </a:solidFill>
              </a:rPr>
              <a:t>: </a:t>
            </a:r>
            <a:r>
              <a:rPr lang="en-US" dirty="0"/>
              <a:t>The communication style proposed by REST is meant to be efficient and simple.</a:t>
            </a:r>
          </a:p>
          <a:p>
            <a:r>
              <a:rPr lang="en-US" b="1" dirty="0">
                <a:solidFill>
                  <a:srgbClr val="E87722"/>
                </a:solidFill>
              </a:rPr>
              <a:t>Scalability</a:t>
            </a:r>
            <a:r>
              <a:rPr lang="en-US" dirty="0">
                <a:solidFill>
                  <a:srgbClr val="E87722"/>
                </a:solidFill>
              </a:rPr>
              <a:t>: </a:t>
            </a:r>
            <a:r>
              <a:rPr lang="en-US" dirty="0"/>
              <a:t>The simple interaction proposed by REST greatly allows for this.</a:t>
            </a:r>
          </a:p>
          <a:p>
            <a:r>
              <a:rPr lang="en-US" b="1" dirty="0">
                <a:solidFill>
                  <a:srgbClr val="E87722"/>
                </a:solidFill>
              </a:rPr>
              <a:t>Simplicity of interface</a:t>
            </a:r>
            <a:r>
              <a:rPr lang="en-US" dirty="0"/>
              <a:t>: A simple interface allows for simpler interactions between systems.</a:t>
            </a:r>
          </a:p>
          <a:p>
            <a:r>
              <a:rPr lang="en-US" b="1" dirty="0">
                <a:solidFill>
                  <a:srgbClr val="E87722"/>
                </a:solidFill>
              </a:rPr>
              <a:t>Modifiability of components</a:t>
            </a:r>
            <a:r>
              <a:rPr lang="en-US" dirty="0">
                <a:solidFill>
                  <a:srgbClr val="E87722"/>
                </a:solidFill>
              </a:rPr>
              <a:t>: </a:t>
            </a:r>
            <a:r>
              <a:rPr lang="en-US" dirty="0"/>
              <a:t>The distributed nature of the system, and the separation of concerns proposed by REST, allows for components to be modified independently of each other at a minimum cost and risk.</a:t>
            </a:r>
          </a:p>
          <a:p>
            <a:r>
              <a:rPr lang="en-US" b="1" dirty="0">
                <a:solidFill>
                  <a:srgbClr val="E87722"/>
                </a:solidFill>
              </a:rPr>
              <a:t>Portability</a:t>
            </a:r>
            <a:r>
              <a:rPr lang="en-US" dirty="0">
                <a:solidFill>
                  <a:srgbClr val="E87722"/>
                </a:solidFill>
              </a:rPr>
              <a:t>: </a:t>
            </a:r>
            <a:r>
              <a:rPr lang="en-US" dirty="0"/>
              <a:t>REST is technology- and language-agnostic, meaning that it can be implemented and consumed by any type of technology.</a:t>
            </a:r>
          </a:p>
          <a:p>
            <a:r>
              <a:rPr lang="en-US" b="1" dirty="0">
                <a:solidFill>
                  <a:srgbClr val="E87722"/>
                </a:solidFill>
              </a:rPr>
              <a:t>Reliability</a:t>
            </a:r>
            <a:r>
              <a:rPr lang="en-US" dirty="0">
                <a:solidFill>
                  <a:srgbClr val="E87722"/>
                </a:solidFill>
              </a:rPr>
              <a:t>: </a:t>
            </a:r>
            <a:r>
              <a:rPr lang="en-US" dirty="0"/>
              <a:t>The stateless constraint proposed by REST allows for the easier recovery of a system after failure.</a:t>
            </a:r>
          </a:p>
          <a:p>
            <a:endParaRPr lang="en-US" dirty="0"/>
          </a:p>
        </p:txBody>
      </p:sp>
      <p:sp>
        <p:nvSpPr>
          <p:cNvPr id="4" name="Footer Placeholder 3">
            <a:extLst>
              <a:ext uri="{FF2B5EF4-FFF2-40B4-BE49-F238E27FC236}">
                <a16:creationId xmlns:a16="http://schemas.microsoft.com/office/drawing/2014/main" id="{71D917EC-0884-8848-8DB0-36E8496550A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ACCF0B8-7294-0948-BCE2-F0E5814921F5}"/>
              </a:ext>
            </a:extLst>
          </p:cNvPr>
          <p:cNvSpPr>
            <a:spLocks noGrp="1"/>
          </p:cNvSpPr>
          <p:nvPr>
            <p:ph type="sldNum" sz="quarter" idx="12"/>
          </p:nvPr>
        </p:nvSpPr>
        <p:spPr/>
        <p:txBody>
          <a:bodyPr/>
          <a:lstStyle/>
          <a:p>
            <a:fld id="{3310D8EA-3107-4873-B9AB-DD7D3E79053A}" type="slidenum">
              <a:rPr lang="en-US" smtClean="0"/>
              <a:t>37</a:t>
            </a:fld>
            <a:endParaRPr lang="en-US" dirty="0"/>
          </a:p>
        </p:txBody>
      </p:sp>
    </p:spTree>
    <p:extLst>
      <p:ext uri="{BB962C8B-B14F-4D97-AF65-F5344CB8AC3E}">
        <p14:creationId xmlns:p14="http://schemas.microsoft.com/office/powerpoint/2010/main" val="647182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Components of REST</a:t>
            </a:r>
          </a:p>
        </p:txBody>
      </p:sp>
      <p:graphicFrame>
        <p:nvGraphicFramePr>
          <p:cNvPr id="4" name="Content Placeholder 3">
            <a:extLst>
              <a:ext uri="{FF2B5EF4-FFF2-40B4-BE49-F238E27FC236}">
                <a16:creationId xmlns:a16="http://schemas.microsoft.com/office/drawing/2014/main" id="{C6C90537-3F70-1544-BFF1-7268EECDAECA}"/>
              </a:ext>
            </a:extLst>
          </p:cNvPr>
          <p:cNvGraphicFramePr>
            <a:graphicFrameLocks noGrp="1"/>
          </p:cNvGraphicFramePr>
          <p:nvPr>
            <p:ph idx="1"/>
            <p:extLst>
              <p:ext uri="{D42A27DB-BD31-4B8C-83A1-F6EECF244321}">
                <p14:modId xmlns:p14="http://schemas.microsoft.com/office/powerpoint/2010/main" val="860262177"/>
              </p:ext>
            </p:extLst>
          </p:nvPr>
        </p:nvGraphicFramePr>
        <p:xfrm>
          <a:off x="371475" y="1825625"/>
          <a:ext cx="8486776" cy="3197860"/>
        </p:xfrm>
        <a:graphic>
          <a:graphicData uri="http://schemas.openxmlformats.org/drawingml/2006/table">
            <a:tbl>
              <a:tblPr firstRow="1" bandRow="1">
                <a:tableStyleId>{69012ECD-51FC-41F1-AA8D-1B2483CD663E}</a:tableStyleId>
              </a:tblPr>
              <a:tblGrid>
                <a:gridCol w="2249805">
                  <a:extLst>
                    <a:ext uri="{9D8B030D-6E8A-4147-A177-3AD203B41FA5}">
                      <a16:colId xmlns:a16="http://schemas.microsoft.com/office/drawing/2014/main" val="3739975034"/>
                    </a:ext>
                  </a:extLst>
                </a:gridCol>
                <a:gridCol w="6236971">
                  <a:extLst>
                    <a:ext uri="{9D8B030D-6E8A-4147-A177-3AD203B41FA5}">
                      <a16:colId xmlns:a16="http://schemas.microsoft.com/office/drawing/2014/main" val="3770867811"/>
                    </a:ext>
                  </a:extLst>
                </a:gridCol>
              </a:tblGrid>
              <a:tr h="370840">
                <a:tc>
                  <a:txBody>
                    <a:bodyPr/>
                    <a:lstStyle/>
                    <a:p>
                      <a:r>
                        <a:rPr lang="en-US" dirty="0"/>
                        <a:t>Element</a:t>
                      </a:r>
                    </a:p>
                  </a:txBody>
                  <a:tcPr/>
                </a:tc>
                <a:tc>
                  <a:txBody>
                    <a:bodyPr/>
                    <a:lstStyle/>
                    <a:p>
                      <a:r>
                        <a:rPr lang="en-US" dirty="0"/>
                        <a:t>Description</a:t>
                      </a:r>
                    </a:p>
                  </a:txBody>
                  <a:tcPr/>
                </a:tc>
                <a:extLst>
                  <a:ext uri="{0D108BD9-81ED-4DB2-BD59-A6C34878D82A}">
                    <a16:rowId xmlns:a16="http://schemas.microsoft.com/office/drawing/2014/main" val="3471858005"/>
                  </a:ext>
                </a:extLst>
              </a:tr>
              <a:tr h="370840">
                <a:tc>
                  <a:txBody>
                    <a:bodyPr/>
                    <a:lstStyle/>
                    <a:p>
                      <a:r>
                        <a:rPr lang="en-US" dirty="0"/>
                        <a:t>Resource</a:t>
                      </a:r>
                    </a:p>
                  </a:txBody>
                  <a:tcPr/>
                </a:tc>
                <a:tc>
                  <a:txBody>
                    <a:bodyPr/>
                    <a:lstStyle/>
                    <a:p>
                      <a:r>
                        <a:rPr lang="en-US" dirty="0"/>
                        <a:t>Conceptual target of a hypertext reference, e.g., customer/order</a:t>
                      </a:r>
                    </a:p>
                  </a:txBody>
                  <a:tcPr/>
                </a:tc>
                <a:extLst>
                  <a:ext uri="{0D108BD9-81ED-4DB2-BD59-A6C34878D82A}">
                    <a16:rowId xmlns:a16="http://schemas.microsoft.com/office/drawing/2014/main" val="3192464437"/>
                  </a:ext>
                </a:extLst>
              </a:tr>
              <a:tr h="370840">
                <a:tc>
                  <a:txBody>
                    <a:bodyPr/>
                    <a:lstStyle/>
                    <a:p>
                      <a:r>
                        <a:rPr lang="en-US" dirty="0"/>
                        <a:t>Resource Identifier</a:t>
                      </a:r>
                    </a:p>
                  </a:txBody>
                  <a:tcPr/>
                </a:tc>
                <a:tc>
                  <a:txBody>
                    <a:bodyPr/>
                    <a:lstStyle/>
                    <a:p>
                      <a:r>
                        <a:rPr lang="en-US" dirty="0"/>
                        <a:t>A uniform resource locator (URL) or uniform resource name (URN) identifying a specific resource.</a:t>
                      </a:r>
                    </a:p>
                    <a:p>
                      <a:r>
                        <a:rPr lang="en-US" dirty="0"/>
                        <a:t>e.g., http://</a:t>
                      </a:r>
                      <a:r>
                        <a:rPr lang="en-US" dirty="0" err="1"/>
                        <a:t>myrest.com</a:t>
                      </a:r>
                      <a:r>
                        <a:rPr lang="en-US" dirty="0"/>
                        <a:t>/customer/123</a:t>
                      </a:r>
                    </a:p>
                  </a:txBody>
                  <a:tcPr/>
                </a:tc>
                <a:extLst>
                  <a:ext uri="{0D108BD9-81ED-4DB2-BD59-A6C34878D82A}">
                    <a16:rowId xmlns:a16="http://schemas.microsoft.com/office/drawing/2014/main" val="933518100"/>
                  </a:ext>
                </a:extLst>
              </a:tr>
              <a:tr h="370840">
                <a:tc>
                  <a:txBody>
                    <a:bodyPr/>
                    <a:lstStyle/>
                    <a:p>
                      <a:r>
                        <a:rPr lang="en-US" dirty="0"/>
                        <a:t>Resource Metadata</a:t>
                      </a:r>
                    </a:p>
                  </a:txBody>
                  <a:tcPr/>
                </a:tc>
                <a:tc>
                  <a:txBody>
                    <a:bodyPr/>
                    <a:lstStyle/>
                    <a:p>
                      <a:r>
                        <a:rPr lang="en-US" dirty="0"/>
                        <a:t>Information describing the resource, e.g., tag, author, source link</a:t>
                      </a:r>
                    </a:p>
                  </a:txBody>
                  <a:tcPr/>
                </a:tc>
                <a:extLst>
                  <a:ext uri="{0D108BD9-81ED-4DB2-BD59-A6C34878D82A}">
                    <a16:rowId xmlns:a16="http://schemas.microsoft.com/office/drawing/2014/main" val="1502950613"/>
                  </a:ext>
                </a:extLst>
              </a:tr>
              <a:tr h="370840">
                <a:tc>
                  <a:txBody>
                    <a:bodyPr/>
                    <a:lstStyle/>
                    <a:p>
                      <a:r>
                        <a:rPr lang="en-US" dirty="0"/>
                        <a:t>Representation</a:t>
                      </a:r>
                    </a:p>
                  </a:txBody>
                  <a:tcPr/>
                </a:tc>
                <a:tc>
                  <a:txBody>
                    <a:bodyPr/>
                    <a:lstStyle/>
                    <a:p>
                      <a:r>
                        <a:rPr lang="en-US" dirty="0"/>
                        <a:t>The resource content—JSON Message, HTML Document, JPEG Image</a:t>
                      </a:r>
                    </a:p>
                  </a:txBody>
                  <a:tcPr/>
                </a:tc>
                <a:extLst>
                  <a:ext uri="{0D108BD9-81ED-4DB2-BD59-A6C34878D82A}">
                    <a16:rowId xmlns:a16="http://schemas.microsoft.com/office/drawing/2014/main" val="2795858747"/>
                  </a:ext>
                </a:extLst>
              </a:tr>
              <a:tr h="370840">
                <a:tc>
                  <a:txBody>
                    <a:bodyPr/>
                    <a:lstStyle/>
                    <a:p>
                      <a:r>
                        <a:rPr lang="en-US" dirty="0"/>
                        <a:t>Representation Metadata</a:t>
                      </a:r>
                    </a:p>
                  </a:txBody>
                  <a:tcPr/>
                </a:tc>
                <a:tc>
                  <a:txBody>
                    <a:bodyPr/>
                    <a:lstStyle/>
                    <a:p>
                      <a:r>
                        <a:rPr lang="en-US" dirty="0"/>
                        <a:t>Information describing how to process the representation.</a:t>
                      </a:r>
                    </a:p>
                    <a:p>
                      <a:r>
                        <a:rPr lang="en-US" dirty="0"/>
                        <a:t>e.g., media type, last-modified time</a:t>
                      </a:r>
                    </a:p>
                  </a:txBody>
                  <a:tcPr/>
                </a:tc>
                <a:extLst>
                  <a:ext uri="{0D108BD9-81ED-4DB2-BD59-A6C34878D82A}">
                    <a16:rowId xmlns:a16="http://schemas.microsoft.com/office/drawing/2014/main" val="471928533"/>
                  </a:ext>
                </a:extLst>
              </a:tr>
              <a:tr h="370840">
                <a:tc>
                  <a:txBody>
                    <a:bodyPr/>
                    <a:lstStyle/>
                    <a:p>
                      <a:r>
                        <a:rPr lang="en-US" dirty="0"/>
                        <a:t>Control Data</a:t>
                      </a:r>
                    </a:p>
                  </a:txBody>
                  <a:tcPr/>
                </a:tc>
                <a:tc>
                  <a:txBody>
                    <a:bodyPr/>
                    <a:lstStyle/>
                    <a:p>
                      <a:r>
                        <a:rPr lang="en-US" dirty="0"/>
                        <a:t>Information describing how to optimize response processing.</a:t>
                      </a:r>
                    </a:p>
                    <a:p>
                      <a:r>
                        <a:rPr lang="en-US" dirty="0"/>
                        <a:t>e.g., if-modified-since, cache-control-</a:t>
                      </a:r>
                      <a:r>
                        <a:rPr lang="en-US" dirty="0" err="1"/>
                        <a:t>expir</a:t>
                      </a:r>
                      <a:endParaRPr lang="en-US" dirty="0"/>
                    </a:p>
                  </a:txBody>
                  <a:tcPr/>
                </a:tc>
                <a:extLst>
                  <a:ext uri="{0D108BD9-81ED-4DB2-BD59-A6C34878D82A}">
                    <a16:rowId xmlns:a16="http://schemas.microsoft.com/office/drawing/2014/main" val="2264966298"/>
                  </a:ext>
                </a:extLst>
              </a:tr>
            </a:tbl>
          </a:graphicData>
        </a:graphic>
      </p:graphicFrame>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REST</a:t>
            </a:r>
            <a:r>
              <a:rPr lang="en-US" dirty="0"/>
              <a:t> Basics</a:t>
            </a:r>
            <a:endParaRPr dirty="0"/>
          </a:p>
        </p:txBody>
      </p:sp>
      <p:sp>
        <p:nvSpPr>
          <p:cNvPr id="3" name="Content Placeholder 2"/>
          <p:cNvSpPr>
            <a:spLocks noGrp="1"/>
          </p:cNvSpPr>
          <p:nvPr>
            <p:ph idx="1"/>
          </p:nvPr>
        </p:nvSpPr>
        <p:spPr>
          <a:xfrm>
            <a:off x="332838" y="1258955"/>
            <a:ext cx="8486775" cy="4074432"/>
          </a:xfrm>
        </p:spPr>
        <p:txBody>
          <a:bodyPr/>
          <a:lstStyle/>
          <a:p>
            <a:pPr marL="285750" indent="-285750">
              <a:buClr>
                <a:srgbClr val="E87722"/>
              </a:buClr>
              <a:buFont typeface="Arial" panose="020B0604020202020204" pitchFamily="34" charset="0"/>
              <a:buChar char="•"/>
            </a:pPr>
            <a:r>
              <a:rPr lang="en-US" dirty="0"/>
              <a:t>REST doesn't need a new message format.</a:t>
            </a:r>
          </a:p>
          <a:p>
            <a:pPr marL="285750" indent="-285750">
              <a:buClr>
                <a:srgbClr val="E87722"/>
              </a:buClr>
              <a:buFont typeface="Arial" panose="020B0604020202020204" pitchFamily="34" charset="0"/>
              <a:buChar char="•"/>
            </a:pPr>
            <a:r>
              <a:rPr lang="en-US" dirty="0"/>
              <a:t>It uses HTTP protocol.</a:t>
            </a:r>
          </a:p>
          <a:p>
            <a:pPr marL="285750" indent="-285750">
              <a:buClr>
                <a:srgbClr val="E87722"/>
              </a:buClr>
              <a:buFont typeface="Arial" panose="020B0604020202020204" pitchFamily="34" charset="0"/>
              <a:buChar char="•"/>
            </a:pPr>
            <a:r>
              <a:rPr lang="en-US" dirty="0"/>
              <a:t>HTTP allows the following verbs:</a:t>
            </a:r>
            <a:br>
              <a:rPr lang="en-US" dirty="0"/>
            </a:br>
            <a:r>
              <a:rPr lang="en-US" dirty="0"/>
              <a:t>CRUD = Create, Retrieve, Update, Delete</a:t>
            </a:r>
          </a:p>
          <a:p>
            <a:pPr marL="285750" indent="-285750">
              <a:buClr>
                <a:srgbClr val="E87722"/>
              </a:buClr>
              <a:buFont typeface="Arial" panose="020B0604020202020204" pitchFamily="34" charset="0"/>
              <a:buChar char="•"/>
            </a:pPr>
            <a:r>
              <a:rPr lang="en-US" dirty="0"/>
              <a:t>GET (Retrieve) = Give me some info</a:t>
            </a:r>
          </a:p>
          <a:p>
            <a:pPr marL="285750" indent="-285750">
              <a:buClr>
                <a:srgbClr val="E87722"/>
              </a:buClr>
              <a:buFont typeface="Arial" panose="020B0604020202020204" pitchFamily="34" charset="0"/>
              <a:buChar char="•"/>
            </a:pPr>
            <a:r>
              <a:rPr lang="en-US" dirty="0"/>
              <a:t>POST (Update) = Here is some update info</a:t>
            </a:r>
          </a:p>
          <a:p>
            <a:pPr marL="285750" indent="-285750">
              <a:buClr>
                <a:srgbClr val="E87722"/>
              </a:buClr>
              <a:buFont typeface="Arial" panose="020B0604020202020204" pitchFamily="34" charset="0"/>
              <a:buChar char="•"/>
            </a:pPr>
            <a:r>
              <a:rPr lang="en-US" dirty="0"/>
              <a:t>PUT (Create) = Here is some new info</a:t>
            </a:r>
          </a:p>
          <a:p>
            <a:pPr marL="285750" indent="-285750">
              <a:buClr>
                <a:srgbClr val="E87722"/>
              </a:buClr>
              <a:buFont typeface="Arial" panose="020B0604020202020204" pitchFamily="34" charset="0"/>
              <a:buChar char="•"/>
            </a:pPr>
            <a:r>
              <a:rPr lang="en-US" dirty="0"/>
              <a:t>DELETE = delete some info</a:t>
            </a:r>
            <a:endParaRPr dirty="0"/>
          </a:p>
        </p:txBody>
      </p:sp>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Open Source Software</a:t>
            </a:r>
          </a:p>
        </p:txBody>
      </p:sp>
      <p:sp>
        <p:nvSpPr>
          <p:cNvPr id="3" name="Content Placeholder 2"/>
          <p:cNvSpPr>
            <a:spLocks noGrp="1"/>
          </p:cNvSpPr>
          <p:nvPr>
            <p:ph idx="1"/>
          </p:nvPr>
        </p:nvSpPr>
        <p:spPr>
          <a:xfrm>
            <a:off x="371475" y="1168803"/>
            <a:ext cx="8486775" cy="4074432"/>
          </a:xfrm>
        </p:spPr>
        <p:txBody>
          <a:bodyPr/>
          <a:lstStyle/>
          <a:p>
            <a:r>
              <a:rPr lang="en-US" dirty="0"/>
              <a:t>Open-source software (OSS) has the following properties:</a:t>
            </a:r>
          </a:p>
          <a:p>
            <a:pPr lvl="1"/>
            <a:r>
              <a:rPr lang="en-US" dirty="0"/>
              <a:t>It</a:t>
            </a:r>
            <a:r>
              <a:rPr dirty="0"/>
              <a:t> includes the source code</a:t>
            </a:r>
            <a:r>
              <a:rPr lang="en-US" dirty="0"/>
              <a:t>.</a:t>
            </a:r>
          </a:p>
          <a:p>
            <a:pPr lvl="1"/>
            <a:r>
              <a:rPr lang="en-US" dirty="0"/>
              <a:t>Released under a license in which the copyright holder grants users the rights to study, change, and distribute the software to anyone and for any purpose</a:t>
            </a:r>
          </a:p>
          <a:p>
            <a:pPr lvl="1"/>
            <a:r>
              <a:rPr dirty="0"/>
              <a:t>Provides rights to change and distribute the code</a:t>
            </a:r>
            <a:r>
              <a:rPr lang="en-US" dirty="0"/>
              <a:t>.</a:t>
            </a:r>
            <a:endParaRPr dirty="0"/>
          </a:p>
          <a:p>
            <a:pPr>
              <a:buNone/>
            </a:pPr>
            <a:endParaRPr lang="en-US" dirty="0"/>
          </a:p>
          <a:p>
            <a:pPr>
              <a:buNone/>
            </a:pPr>
            <a:r>
              <a:rPr lang="en-US" dirty="0"/>
              <a:t>Usually, OSS is d</a:t>
            </a:r>
            <a:r>
              <a:rPr dirty="0"/>
              <a:t>eveloped in a distributed, collaborative manner</a:t>
            </a:r>
            <a:r>
              <a:rPr lang="en-US" dirty="0"/>
              <a:t>.</a:t>
            </a:r>
            <a:endParaRPr dirty="0"/>
          </a:p>
        </p:txBody>
      </p:sp>
      <p:pic>
        <p:nvPicPr>
          <p:cNvPr id="1026" name="Picture 2" descr="C:\Users\mjudge\Downloads\stock-photo-multiracial-business-people--191955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7806" y="3726467"/>
            <a:ext cx="4111063" cy="27432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248E-F0C6-D843-BB2F-98EF2756D564}"/>
              </a:ext>
            </a:extLst>
          </p:cNvPr>
          <p:cNvSpPr>
            <a:spLocks noGrp="1"/>
          </p:cNvSpPr>
          <p:nvPr>
            <p:ph type="title"/>
          </p:nvPr>
        </p:nvSpPr>
        <p:spPr/>
        <p:txBody>
          <a:bodyPr/>
          <a:lstStyle/>
          <a:p>
            <a:r>
              <a:rPr lang="en-US" dirty="0"/>
              <a:t>REST Webservice Examples</a:t>
            </a:r>
          </a:p>
        </p:txBody>
      </p:sp>
      <p:sp>
        <p:nvSpPr>
          <p:cNvPr id="3" name="Content Placeholder 2">
            <a:extLst>
              <a:ext uri="{FF2B5EF4-FFF2-40B4-BE49-F238E27FC236}">
                <a16:creationId xmlns:a16="http://schemas.microsoft.com/office/drawing/2014/main" id="{7A1BA79A-9CDA-514A-8E5C-6EE1FE131589}"/>
              </a:ext>
            </a:extLst>
          </p:cNvPr>
          <p:cNvSpPr>
            <a:spLocks noGrp="1"/>
          </p:cNvSpPr>
          <p:nvPr>
            <p:ph idx="1"/>
          </p:nvPr>
        </p:nvSpPr>
        <p:spPr>
          <a:xfrm>
            <a:off x="319959" y="1387743"/>
            <a:ext cx="8486775" cy="4074432"/>
          </a:xfrm>
        </p:spPr>
        <p:txBody>
          <a:bodyPr/>
          <a:lstStyle/>
          <a:p>
            <a:r>
              <a:rPr lang="en-US" dirty="0"/>
              <a:t>Get a list of orders.</a:t>
            </a:r>
          </a:p>
          <a:p>
            <a:r>
              <a:rPr lang="en-US" dirty="0">
                <a:hlinkClick r:id="rId3"/>
              </a:rPr>
              <a:t>http://myapi.com/orders/</a:t>
            </a:r>
            <a:endParaRPr lang="en-US" dirty="0"/>
          </a:p>
          <a:p>
            <a:endParaRPr lang="en-US" dirty="0"/>
          </a:p>
          <a:p>
            <a:r>
              <a:rPr lang="en-US" dirty="0"/>
              <a:t>Now, get details of one order.</a:t>
            </a:r>
          </a:p>
          <a:p>
            <a:r>
              <a:rPr lang="en-US" dirty="0">
                <a:hlinkClick r:id="rId4"/>
              </a:rPr>
              <a:t>http://myapi.com/order/1</a:t>
            </a:r>
            <a:endParaRPr lang="en-US" dirty="0"/>
          </a:p>
          <a:p>
            <a:endParaRPr lang="en-US" dirty="0"/>
          </a:p>
          <a:p>
            <a:r>
              <a:rPr lang="en-US" dirty="0"/>
              <a:t>The response could be a JSON document:</a:t>
            </a:r>
            <a:br>
              <a:rPr lang="en-US" dirty="0"/>
            </a:br>
            <a:r>
              <a:rPr lang="en-US" dirty="0"/>
              <a:t>	</a:t>
            </a:r>
            <a:r>
              <a:rPr lang="en-US" dirty="0">
                <a:latin typeface="Courier New" panose="02070309020205020404" pitchFamily="49" charset="0"/>
                <a:cs typeface="Courier New" panose="02070309020205020404" pitchFamily="49" charset="0"/>
              </a:rPr>
              <a:t>{ "id": 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order_date</a:t>
            </a:r>
            <a:r>
              <a:rPr lang="en-US" dirty="0">
                <a:latin typeface="Courier New" panose="02070309020205020404" pitchFamily="49" charset="0"/>
                <a:cs typeface="Courier New" panose="02070309020205020404" pitchFamily="49" charset="0"/>
              </a:rPr>
              <a:t>" : "2018-01-01 14:04:01",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"amount" : "42.54"}</a:t>
            </a:r>
          </a:p>
        </p:txBody>
      </p:sp>
      <p:sp>
        <p:nvSpPr>
          <p:cNvPr id="4" name="Footer Placeholder 3">
            <a:extLst>
              <a:ext uri="{FF2B5EF4-FFF2-40B4-BE49-F238E27FC236}">
                <a16:creationId xmlns:a16="http://schemas.microsoft.com/office/drawing/2014/main" id="{8DDE4AFD-2D2E-3C4E-94EB-F126373DE1B6}"/>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26767768-9D8F-944E-BCE1-703EE9C04695}"/>
              </a:ext>
            </a:extLst>
          </p:cNvPr>
          <p:cNvSpPr>
            <a:spLocks noGrp="1"/>
          </p:cNvSpPr>
          <p:nvPr>
            <p:ph type="sldNum" sz="quarter" idx="12"/>
          </p:nvPr>
        </p:nvSpPr>
        <p:spPr/>
        <p:txBody>
          <a:bodyPr/>
          <a:lstStyle/>
          <a:p>
            <a:fld id="{3310D8EA-3107-4873-B9AB-DD7D3E79053A}" type="slidenum">
              <a:rPr lang="en-US" smtClean="0"/>
              <a:t>40</a:t>
            </a:fld>
            <a:endParaRPr lang="en-US" dirty="0"/>
          </a:p>
        </p:txBody>
      </p:sp>
    </p:spTree>
    <p:extLst>
      <p:ext uri="{BB962C8B-B14F-4D97-AF65-F5344CB8AC3E}">
        <p14:creationId xmlns:p14="http://schemas.microsoft.com/office/powerpoint/2010/main" val="1898726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Rest Design Principles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REST Design Principles</a:t>
            </a:r>
          </a:p>
        </p:txBody>
      </p:sp>
      <p:sp>
        <p:nvSpPr>
          <p:cNvPr id="4" name="Text Placeholder 7"/>
          <p:cNvSpPr txBox="1">
            <a:spLocks/>
          </p:cNvSpPr>
          <p:nvPr/>
        </p:nvSpPr>
        <p:spPr>
          <a:xfrm>
            <a:off x="1785938" y="1455942"/>
            <a:ext cx="5572125" cy="732245"/>
          </a:xfrm>
          <a:prstGeom prst="rect">
            <a:avLst/>
          </a:prstGeom>
          <a:solidFill>
            <a:srgbClr val="E87722"/>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1: Client-Server Architecture</a:t>
            </a:r>
          </a:p>
        </p:txBody>
      </p:sp>
      <p:sp>
        <p:nvSpPr>
          <p:cNvPr id="5" name="Text Placeholder 8"/>
          <p:cNvSpPr txBox="1">
            <a:spLocks/>
          </p:cNvSpPr>
          <p:nvPr/>
        </p:nvSpPr>
        <p:spPr>
          <a:xfrm>
            <a:off x="1785938" y="2282659"/>
            <a:ext cx="5572125" cy="732245"/>
          </a:xfrm>
          <a:prstGeom prst="rect">
            <a:avLst/>
          </a:prstGeom>
          <a:solidFill>
            <a:srgbClr val="739600"/>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2: Statelessness</a:t>
            </a:r>
          </a:p>
        </p:txBody>
      </p:sp>
      <p:sp>
        <p:nvSpPr>
          <p:cNvPr id="6" name="Text Placeholder 9"/>
          <p:cNvSpPr txBox="1">
            <a:spLocks/>
          </p:cNvSpPr>
          <p:nvPr/>
        </p:nvSpPr>
        <p:spPr>
          <a:xfrm>
            <a:off x="1785938" y="3109376"/>
            <a:ext cx="5572125" cy="732245"/>
          </a:xfrm>
          <a:prstGeom prst="rect">
            <a:avLst/>
          </a:prstGeom>
          <a:solidFill>
            <a:srgbClr val="A22B38"/>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3: Cache-ability</a:t>
            </a:r>
          </a:p>
        </p:txBody>
      </p:sp>
      <p:sp>
        <p:nvSpPr>
          <p:cNvPr id="7" name="Text Placeholder 17"/>
          <p:cNvSpPr txBox="1">
            <a:spLocks/>
          </p:cNvSpPr>
          <p:nvPr/>
        </p:nvSpPr>
        <p:spPr>
          <a:xfrm>
            <a:off x="1785938" y="3936093"/>
            <a:ext cx="5572125" cy="732245"/>
          </a:xfrm>
          <a:prstGeom prst="rect">
            <a:avLst/>
          </a:prstGeom>
          <a:solidFill>
            <a:srgbClr val="3B0083"/>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4: Layered System</a:t>
            </a:r>
          </a:p>
        </p:txBody>
      </p:sp>
      <p:sp>
        <p:nvSpPr>
          <p:cNvPr id="8" name="Text Placeholder 17"/>
          <p:cNvSpPr txBox="1">
            <a:spLocks/>
          </p:cNvSpPr>
          <p:nvPr/>
        </p:nvSpPr>
        <p:spPr>
          <a:xfrm>
            <a:off x="1785938" y="4762810"/>
            <a:ext cx="5572125" cy="732245"/>
          </a:xfrm>
          <a:prstGeom prst="rect">
            <a:avLst/>
          </a:prstGeom>
          <a:solidFill>
            <a:srgbClr val="00549F"/>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5: Code on Demand</a:t>
            </a:r>
          </a:p>
        </p:txBody>
      </p:sp>
      <p:sp>
        <p:nvSpPr>
          <p:cNvPr id="9" name="Text Placeholder 17"/>
          <p:cNvSpPr txBox="1">
            <a:spLocks/>
          </p:cNvSpPr>
          <p:nvPr/>
        </p:nvSpPr>
        <p:spPr>
          <a:xfrm>
            <a:off x="1785938" y="5589525"/>
            <a:ext cx="5572125" cy="732245"/>
          </a:xfrm>
          <a:prstGeom prst="rect">
            <a:avLst/>
          </a:prstGeom>
          <a:solidFill>
            <a:srgbClr val="888B8D"/>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6: Uniform Interface</a:t>
            </a:r>
          </a:p>
        </p:txBody>
      </p:sp>
      <p:sp>
        <p:nvSpPr>
          <p:cNvPr id="11"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2"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dirty="0"/>
              <a:t>Client Server Architecture</a:t>
            </a:r>
          </a:p>
        </p:txBody>
      </p:sp>
      <p:sp>
        <p:nvSpPr>
          <p:cNvPr id="3" name="Content Placeholder 2"/>
          <p:cNvSpPr>
            <a:spLocks noGrp="1"/>
          </p:cNvSpPr>
          <p:nvPr>
            <p:ph idx="1"/>
          </p:nvPr>
        </p:nvSpPr>
        <p:spPr>
          <a:xfrm>
            <a:off x="371475" y="1181681"/>
            <a:ext cx="4554495" cy="5077452"/>
          </a:xfrm>
          <a:solidFill>
            <a:srgbClr val="E87722"/>
          </a:solidFill>
        </p:spPr>
        <p:txBody>
          <a:bodyPr lIns="91440" anchor="ctr"/>
          <a:lstStyle/>
          <a:p>
            <a:r>
              <a:rPr lang="en-US" dirty="0">
                <a:solidFill>
                  <a:schemeClr val="bg1"/>
                </a:solidFill>
              </a:rPr>
              <a:t>REST was modeled on 'web architecture' – which is Client-Server architecture.</a:t>
            </a:r>
          </a:p>
          <a:p>
            <a:r>
              <a:rPr lang="en-US" dirty="0">
                <a:solidFill>
                  <a:schemeClr val="bg1"/>
                </a:solidFill>
              </a:rPr>
              <a:t>This allows for '</a:t>
            </a:r>
            <a:r>
              <a:rPr i="1" dirty="0">
                <a:solidFill>
                  <a:schemeClr val="bg1"/>
                </a:solidFill>
              </a:rPr>
              <a:t>Separation of Concerns</a:t>
            </a:r>
            <a:r>
              <a:rPr lang="en-US" dirty="0">
                <a:solidFill>
                  <a:schemeClr val="bg1"/>
                </a:solidFill>
              </a:rPr>
              <a:t>':</a:t>
            </a:r>
          </a:p>
          <a:p>
            <a:pPr lvl="1"/>
            <a:r>
              <a:rPr lang="en-US" dirty="0">
                <a:solidFill>
                  <a:schemeClr val="bg1"/>
                </a:solidFill>
              </a:rPr>
              <a:t>Both client and server have distinct roles to play.</a:t>
            </a:r>
          </a:p>
          <a:p>
            <a:pPr lvl="1"/>
            <a:r>
              <a:rPr lang="en-US" dirty="0">
                <a:solidFill>
                  <a:schemeClr val="bg1"/>
                </a:solidFill>
              </a:rPr>
              <a:t>Server provides data.</a:t>
            </a:r>
          </a:p>
          <a:p>
            <a:pPr lvl="1"/>
            <a:r>
              <a:rPr lang="en-US" dirty="0">
                <a:solidFill>
                  <a:schemeClr val="bg1"/>
                </a:solidFill>
              </a:rPr>
              <a:t>Client can render the data (say a Browser displaying a webpage in a UI).</a:t>
            </a:r>
          </a:p>
          <a:p>
            <a:r>
              <a:rPr lang="en-US" dirty="0">
                <a:solidFill>
                  <a:schemeClr val="bg1"/>
                </a:solidFill>
              </a:rPr>
              <a:t>Both client and server can be implemented using different technologies and technologies:</a:t>
            </a:r>
          </a:p>
          <a:p>
            <a:pPr lvl="1"/>
            <a:r>
              <a:rPr lang="en-US" dirty="0">
                <a:solidFill>
                  <a:schemeClr val="bg1"/>
                </a:solidFill>
              </a:rPr>
              <a:t>For example, the server can be implemented using Python.</a:t>
            </a:r>
          </a:p>
          <a:p>
            <a:pPr lvl="1"/>
            <a:r>
              <a:rPr lang="en-US" dirty="0">
                <a:solidFill>
                  <a:schemeClr val="bg1"/>
                </a:solidFill>
              </a:rPr>
              <a:t>The client can be done using PHP or JavaScript.</a:t>
            </a:r>
            <a:endParaRPr dirty="0">
              <a:solidFill>
                <a:schemeClr val="bg1"/>
              </a:solidFill>
            </a:endParaRPr>
          </a:p>
        </p:txBody>
      </p:sp>
      <p:pic>
        <p:nvPicPr>
          <p:cNvPr id="5" name="Picture 4">
            <a:extLst>
              <a:ext uri="{FF2B5EF4-FFF2-40B4-BE49-F238E27FC236}">
                <a16:creationId xmlns:a16="http://schemas.microsoft.com/office/drawing/2014/main" id="{82FEC711-3B2B-0A40-ACA7-3E08AAA24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759" y="2164454"/>
            <a:ext cx="3817979" cy="3217863"/>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dirty="0"/>
              <a:t>Statelessness</a:t>
            </a:r>
          </a:p>
        </p:txBody>
      </p:sp>
      <p:sp>
        <p:nvSpPr>
          <p:cNvPr id="4" name="Content Placeholder 2"/>
          <p:cNvSpPr txBox="1">
            <a:spLocks/>
          </p:cNvSpPr>
          <p:nvPr/>
        </p:nvSpPr>
        <p:spPr bwMode="gray">
          <a:xfrm>
            <a:off x="371475" y="1181680"/>
            <a:ext cx="4554495" cy="5074920"/>
          </a:xfrm>
          <a:prstGeom prst="rect">
            <a:avLst/>
          </a:prstGeom>
          <a:solidFill>
            <a:srgbClr val="739600"/>
          </a:solidFill>
        </p:spPr>
        <p:txBody>
          <a:bodyPr vert="horz" lIns="91440" tIns="0" rIns="0" bIns="0" rtlCol="0" anchor="ctr">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buClr>
                <a:schemeClr val="bg1"/>
              </a:buClr>
            </a:pPr>
            <a:r>
              <a:rPr lang="en-US" dirty="0">
                <a:solidFill>
                  <a:schemeClr val="bg1"/>
                </a:solidFill>
              </a:rPr>
              <a:t>Server is not required to 'remember' client's state to serve request.</a:t>
            </a:r>
          </a:p>
          <a:p>
            <a:pPr>
              <a:buClr>
                <a:schemeClr val="bg1"/>
              </a:buClr>
            </a:pPr>
            <a:r>
              <a:rPr lang="en-US" dirty="0">
                <a:solidFill>
                  <a:schemeClr val="bg1"/>
                </a:solidFill>
              </a:rPr>
              <a:t>Clients must include all contextual information in each request to fulfill the request.</a:t>
            </a:r>
          </a:p>
          <a:p>
            <a:pPr>
              <a:buClr>
                <a:schemeClr val="bg1"/>
              </a:buClr>
            </a:pPr>
            <a:r>
              <a:rPr lang="en-US" dirty="0">
                <a:solidFill>
                  <a:schemeClr val="bg1"/>
                </a:solidFill>
              </a:rPr>
              <a:t>Client may store the state (session ID) and transmit it with the request.</a:t>
            </a:r>
          </a:p>
          <a:p>
            <a:pPr>
              <a:buClr>
                <a:schemeClr val="bg1"/>
              </a:buClr>
            </a:pPr>
            <a:r>
              <a:rPr lang="en-US" dirty="0">
                <a:solidFill>
                  <a:schemeClr val="bg1"/>
                </a:solidFill>
              </a:rPr>
              <a:t>This design allows the server to serve a large number of clients:</a:t>
            </a:r>
          </a:p>
          <a:p>
            <a:pPr lvl="1">
              <a:buClr>
                <a:schemeClr val="bg1"/>
              </a:buClr>
            </a:pPr>
            <a:r>
              <a:rPr lang="en-US" dirty="0">
                <a:solidFill>
                  <a:schemeClr val="bg1"/>
                </a:solidFill>
              </a:rPr>
              <a:t>Helps with scalability.</a:t>
            </a:r>
          </a:p>
        </p:txBody>
      </p:sp>
      <p:pic>
        <p:nvPicPr>
          <p:cNvPr id="6146" name="Picture 2" descr="C:\Users\mjudge\Downloads\stock-photo-technician-using-laptop-whil-205314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4710" y="1320902"/>
            <a:ext cx="3198377" cy="479647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dirty="0"/>
              <a:t>Cach</a:t>
            </a:r>
            <a:r>
              <a:rPr lang="en-US" dirty="0"/>
              <a:t>e-</a:t>
            </a:r>
            <a:r>
              <a:rPr dirty="0"/>
              <a:t>ability</a:t>
            </a:r>
          </a:p>
        </p:txBody>
      </p:sp>
      <p:sp>
        <p:nvSpPr>
          <p:cNvPr id="4" name="Content Placeholder 2"/>
          <p:cNvSpPr txBox="1">
            <a:spLocks/>
          </p:cNvSpPr>
          <p:nvPr/>
        </p:nvSpPr>
        <p:spPr bwMode="gray">
          <a:xfrm>
            <a:off x="371475" y="1181681"/>
            <a:ext cx="4554495" cy="5074920"/>
          </a:xfrm>
          <a:prstGeom prst="rect">
            <a:avLst/>
          </a:prstGeom>
          <a:solidFill>
            <a:srgbClr val="A22B38"/>
          </a:solidFill>
          <a:ln>
            <a:solidFill>
              <a:srgbClr val="C00000"/>
            </a:solidFill>
          </a:ln>
        </p:spPr>
        <p:txBody>
          <a:bodyPr vert="horz" lIns="91440" tIns="0" rIns="0" bIns="0" rtlCol="0" anchor="ctr">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buClr>
                <a:schemeClr val="bg1"/>
              </a:buClr>
            </a:pPr>
            <a:r>
              <a:rPr lang="en-US" dirty="0">
                <a:solidFill>
                  <a:schemeClr val="bg1"/>
                </a:solidFill>
              </a:rPr>
              <a:t>When a web server sends out response, it specifies caching controls.</a:t>
            </a:r>
          </a:p>
          <a:p>
            <a:pPr>
              <a:buClr>
                <a:schemeClr val="bg1"/>
              </a:buClr>
            </a:pPr>
            <a:r>
              <a:rPr lang="en-US" dirty="0">
                <a:solidFill>
                  <a:schemeClr val="bg1"/>
                </a:solidFill>
              </a:rPr>
              <a:t>Stateless nature of web requests facilitates caching. </a:t>
            </a:r>
          </a:p>
          <a:p>
            <a:pPr>
              <a:buClr>
                <a:schemeClr val="bg1"/>
              </a:buClr>
            </a:pPr>
            <a:r>
              <a:rPr lang="en-US" dirty="0">
                <a:solidFill>
                  <a:schemeClr val="bg1"/>
                </a:solidFill>
              </a:rPr>
              <a:t>Caching greatly improves performance:</a:t>
            </a:r>
          </a:p>
          <a:p>
            <a:pPr lvl="1">
              <a:buClr>
                <a:schemeClr val="bg1"/>
              </a:buClr>
            </a:pPr>
            <a:r>
              <a:rPr lang="en-US" dirty="0">
                <a:solidFill>
                  <a:schemeClr val="bg1"/>
                </a:solidFill>
              </a:rPr>
              <a:t>Large assets (like images) can be cached for faster loading.</a:t>
            </a:r>
          </a:p>
          <a:p>
            <a:pPr>
              <a:buClr>
                <a:schemeClr val="bg1"/>
              </a:buClr>
            </a:pPr>
            <a:r>
              <a:rPr lang="en-US" dirty="0">
                <a:solidFill>
                  <a:schemeClr val="bg1"/>
                </a:solidFill>
              </a:rPr>
              <a:t>Caching also reduced the load on web servers and allows greater scalability.</a:t>
            </a:r>
          </a:p>
          <a:p>
            <a:pPr>
              <a:buClr>
                <a:schemeClr val="bg1"/>
              </a:buClr>
            </a:pPr>
            <a:r>
              <a:rPr lang="en-US" dirty="0">
                <a:solidFill>
                  <a:schemeClr val="bg1"/>
                </a:solidFill>
              </a:rPr>
              <a:t>Caching specifies how long a cached asset is valid:</a:t>
            </a:r>
          </a:p>
          <a:p>
            <a:pPr lvl="1">
              <a:buClr>
                <a:schemeClr val="bg1"/>
              </a:buClr>
            </a:pPr>
            <a:r>
              <a:rPr lang="en-US" dirty="0">
                <a:solidFill>
                  <a:schemeClr val="bg1"/>
                </a:solidFill>
              </a:rPr>
              <a:t>For example, a web page might be cached for up to an hour.</a:t>
            </a:r>
          </a:p>
          <a:p>
            <a:pPr lvl="1">
              <a:buClr>
                <a:schemeClr val="bg1"/>
              </a:buClr>
            </a:pPr>
            <a:r>
              <a:rPr lang="en-US" dirty="0">
                <a:solidFill>
                  <a:schemeClr val="bg1"/>
                </a:solidFill>
              </a:rPr>
              <a:t>But an image can be cached for a much longer period (few days).</a:t>
            </a:r>
          </a:p>
        </p:txBody>
      </p:sp>
      <p:pic>
        <p:nvPicPr>
          <p:cNvPr id="7170" name="Picture 2" descr="C:\Users\mjudge\Downloads\stock-photo-business-technology-mass-med-207893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1854" y="1853083"/>
            <a:ext cx="3637295" cy="3460569"/>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dirty="0"/>
              <a:t>Layered System</a:t>
            </a:r>
          </a:p>
        </p:txBody>
      </p:sp>
      <p:sp>
        <p:nvSpPr>
          <p:cNvPr id="4" name="Content Placeholder 2"/>
          <p:cNvSpPr txBox="1">
            <a:spLocks/>
          </p:cNvSpPr>
          <p:nvPr/>
        </p:nvSpPr>
        <p:spPr bwMode="gray">
          <a:xfrm>
            <a:off x="371475" y="1181680"/>
            <a:ext cx="4554495" cy="5074920"/>
          </a:xfrm>
          <a:prstGeom prst="rect">
            <a:avLst/>
          </a:prstGeom>
          <a:solidFill>
            <a:srgbClr val="3B0083"/>
          </a:solidFill>
        </p:spPr>
        <p:txBody>
          <a:bodyPr vert="horz" lIns="91440" tIns="0" rIns="0" bIns="0" rtlCol="0" anchor="ctr">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buClr>
                <a:schemeClr val="bg1"/>
              </a:buClr>
            </a:pPr>
            <a:r>
              <a:rPr lang="en-US" dirty="0">
                <a:solidFill>
                  <a:schemeClr val="bg1"/>
                </a:solidFill>
              </a:rPr>
              <a:t>In REST design, a network-based intermediary may intercept client-server communication for a specific purpose.</a:t>
            </a:r>
          </a:p>
          <a:p>
            <a:pPr>
              <a:buClr>
                <a:schemeClr val="bg1"/>
              </a:buClr>
            </a:pPr>
            <a:r>
              <a:rPr lang="en-US" dirty="0">
                <a:solidFill>
                  <a:schemeClr val="bg1"/>
                </a:solidFill>
              </a:rPr>
              <a:t>Some applications include:</a:t>
            </a:r>
          </a:p>
          <a:p>
            <a:pPr lvl="1">
              <a:buClr>
                <a:schemeClr val="bg1"/>
              </a:buClr>
            </a:pPr>
            <a:r>
              <a:rPr lang="en-US" dirty="0">
                <a:solidFill>
                  <a:schemeClr val="bg1"/>
                </a:solidFill>
              </a:rPr>
              <a:t>Load balancing</a:t>
            </a:r>
          </a:p>
          <a:p>
            <a:pPr lvl="1">
              <a:buClr>
                <a:schemeClr val="bg1"/>
              </a:buClr>
            </a:pPr>
            <a:r>
              <a:rPr lang="en-US" dirty="0">
                <a:solidFill>
                  <a:schemeClr val="bg1"/>
                </a:solidFill>
              </a:rPr>
              <a:t>Security</a:t>
            </a:r>
          </a:p>
          <a:p>
            <a:pPr lvl="1">
              <a:buClr>
                <a:schemeClr val="bg1"/>
              </a:buClr>
            </a:pPr>
            <a:r>
              <a:rPr lang="en-US" dirty="0">
                <a:solidFill>
                  <a:schemeClr val="bg1"/>
                </a:solidFill>
              </a:rPr>
              <a:t>Caching</a:t>
            </a:r>
          </a:p>
          <a:p>
            <a:pPr>
              <a:buClr>
                <a:schemeClr val="bg1"/>
              </a:buClr>
            </a:pPr>
            <a:r>
              <a:rPr lang="en-US" dirty="0">
                <a:solidFill>
                  <a:schemeClr val="bg1"/>
                </a:solidFill>
              </a:rPr>
              <a:t>Client cannot tell if whoever is intercepting is the server or intermediary.</a:t>
            </a:r>
          </a:p>
          <a:p>
            <a:pPr>
              <a:buClr>
                <a:schemeClr val="bg1"/>
              </a:buClr>
            </a:pPr>
            <a:r>
              <a:rPr lang="en-US" dirty="0">
                <a:solidFill>
                  <a:schemeClr val="bg1"/>
                </a:solidFill>
              </a:rPr>
              <a:t>This property allows us to deploy proxies or gateways.</a:t>
            </a:r>
          </a:p>
          <a:p>
            <a:pPr>
              <a:buClr>
                <a:schemeClr val="bg1"/>
              </a:buClr>
            </a:pPr>
            <a:r>
              <a:rPr lang="en-US" dirty="0">
                <a:solidFill>
                  <a:schemeClr val="bg1"/>
                </a:solidFill>
              </a:rPr>
              <a:t>(See diagram in the next slide)</a:t>
            </a:r>
          </a:p>
        </p:txBody>
      </p:sp>
      <p:pic>
        <p:nvPicPr>
          <p:cNvPr id="5122" name="Picture 2" descr="C:\Users\mjudge\Downloads\stock-photo-technology-security-safety-a-168118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458" y="2460823"/>
            <a:ext cx="3445298" cy="251663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AD88-9B38-DF4A-8201-8A67552DD53F}"/>
              </a:ext>
            </a:extLst>
          </p:cNvPr>
          <p:cNvSpPr>
            <a:spLocks noGrp="1"/>
          </p:cNvSpPr>
          <p:nvPr>
            <p:ph type="title"/>
          </p:nvPr>
        </p:nvSpPr>
        <p:spPr/>
        <p:txBody>
          <a:bodyPr/>
          <a:lstStyle/>
          <a:p>
            <a:r>
              <a:rPr lang="en-US" dirty="0"/>
              <a:t>4: Layered System (Cont.)</a:t>
            </a:r>
          </a:p>
        </p:txBody>
      </p:sp>
      <p:pic>
        <p:nvPicPr>
          <p:cNvPr id="7" name="Content Placeholder 6">
            <a:extLst>
              <a:ext uri="{FF2B5EF4-FFF2-40B4-BE49-F238E27FC236}">
                <a16:creationId xmlns:a16="http://schemas.microsoft.com/office/drawing/2014/main" id="{994BA5DC-E3DB-FF46-9896-A401308B19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2205831"/>
            <a:ext cx="7162800" cy="3314700"/>
          </a:xfrm>
        </p:spPr>
      </p:pic>
      <p:sp>
        <p:nvSpPr>
          <p:cNvPr id="4" name="Footer Placeholder 3">
            <a:extLst>
              <a:ext uri="{FF2B5EF4-FFF2-40B4-BE49-F238E27FC236}">
                <a16:creationId xmlns:a16="http://schemas.microsoft.com/office/drawing/2014/main" id="{491CB8C2-2DDE-F344-987F-F14DE90B3755}"/>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2458D8E7-1E3E-E142-B9DC-DC9FDF60FFD3}"/>
              </a:ext>
            </a:extLst>
          </p:cNvPr>
          <p:cNvSpPr>
            <a:spLocks noGrp="1"/>
          </p:cNvSpPr>
          <p:nvPr>
            <p:ph type="sldNum" sz="quarter" idx="12"/>
          </p:nvPr>
        </p:nvSpPr>
        <p:spPr/>
        <p:txBody>
          <a:bodyPr/>
          <a:lstStyle/>
          <a:p>
            <a:fld id="{3310D8EA-3107-4873-B9AB-DD7D3E79053A}" type="slidenum">
              <a:rPr lang="en-US" smtClean="0"/>
              <a:t>47</a:t>
            </a:fld>
            <a:endParaRPr lang="en-US" dirty="0"/>
          </a:p>
        </p:txBody>
      </p:sp>
    </p:spTree>
    <p:extLst>
      <p:ext uri="{BB962C8B-B14F-4D97-AF65-F5344CB8AC3E}">
        <p14:creationId xmlns:p14="http://schemas.microsoft.com/office/powerpoint/2010/main" val="3420107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t>
            </a:r>
            <a:r>
              <a:rPr dirty="0"/>
              <a:t>Code on Demand</a:t>
            </a:r>
          </a:p>
        </p:txBody>
      </p:sp>
      <p:sp>
        <p:nvSpPr>
          <p:cNvPr id="3" name="Content Placeholder 2"/>
          <p:cNvSpPr>
            <a:spLocks noGrp="1"/>
          </p:cNvSpPr>
          <p:nvPr>
            <p:ph idx="1"/>
          </p:nvPr>
        </p:nvSpPr>
        <p:spPr>
          <a:xfrm>
            <a:off x="358597" y="1204174"/>
            <a:ext cx="4252040" cy="5029201"/>
          </a:xfrm>
          <a:solidFill>
            <a:srgbClr val="00549F"/>
          </a:solidFill>
        </p:spPr>
        <p:txBody>
          <a:bodyPr lIns="91440" anchor="ctr"/>
          <a:lstStyle/>
          <a:p>
            <a:pPr>
              <a:buClr>
                <a:schemeClr val="bg1"/>
              </a:buClr>
            </a:pPr>
            <a:r>
              <a:rPr lang="en-US" dirty="0">
                <a:solidFill>
                  <a:schemeClr val="bg1"/>
                </a:solidFill>
              </a:rPr>
              <a:t>The Web makes heavy use of code-on-demand.</a:t>
            </a:r>
          </a:p>
          <a:p>
            <a:pPr>
              <a:buClr>
                <a:schemeClr val="bg1"/>
              </a:buClr>
            </a:pPr>
            <a:r>
              <a:rPr dirty="0">
                <a:solidFill>
                  <a:schemeClr val="bg1"/>
                </a:solidFill>
              </a:rPr>
              <a:t>Servers can "push" executable code</a:t>
            </a:r>
            <a:r>
              <a:rPr lang="en-US" dirty="0">
                <a:solidFill>
                  <a:schemeClr val="bg1"/>
                </a:solidFill>
              </a:rPr>
              <a:t>:</a:t>
            </a:r>
            <a:endParaRPr dirty="0">
              <a:solidFill>
                <a:schemeClr val="bg1"/>
              </a:solidFill>
            </a:endParaRPr>
          </a:p>
          <a:p>
            <a:pPr>
              <a:buClr>
                <a:schemeClr val="bg1"/>
              </a:buClr>
            </a:pPr>
            <a:r>
              <a:rPr dirty="0">
                <a:solidFill>
                  <a:schemeClr val="bg1"/>
                </a:solidFill>
              </a:rPr>
              <a:t>Code runs on </a:t>
            </a:r>
            <a:r>
              <a:rPr lang="en-US" dirty="0">
                <a:solidFill>
                  <a:schemeClr val="bg1"/>
                </a:solidFill>
              </a:rPr>
              <a:t>the client.</a:t>
            </a:r>
            <a:endParaRPr dirty="0">
              <a:solidFill>
                <a:schemeClr val="bg1"/>
              </a:solidFill>
            </a:endParaRPr>
          </a:p>
          <a:p>
            <a:pPr>
              <a:buClr>
                <a:schemeClr val="bg1"/>
              </a:buClr>
            </a:pPr>
            <a:r>
              <a:rPr dirty="0">
                <a:solidFill>
                  <a:schemeClr val="bg1"/>
                </a:solidFill>
              </a:rPr>
              <a:t>Clients must be able to execute code</a:t>
            </a:r>
            <a:r>
              <a:rPr lang="en-US" dirty="0">
                <a:solidFill>
                  <a:schemeClr val="bg1"/>
                </a:solidFill>
              </a:rPr>
              <a:t>.</a:t>
            </a:r>
          </a:p>
          <a:p>
            <a:pPr>
              <a:buClr>
                <a:schemeClr val="bg1"/>
              </a:buClr>
            </a:pPr>
            <a:r>
              <a:rPr lang="en-US" dirty="0">
                <a:solidFill>
                  <a:schemeClr val="bg1"/>
                </a:solidFill>
              </a:rPr>
              <a:t>In case of the Web servers:</a:t>
            </a:r>
          </a:p>
          <a:p>
            <a:pPr lvl="1">
              <a:buClr>
                <a:schemeClr val="bg1"/>
              </a:buClr>
            </a:pPr>
            <a:r>
              <a:rPr lang="en-US" dirty="0">
                <a:solidFill>
                  <a:schemeClr val="bg1"/>
                </a:solidFill>
              </a:rPr>
              <a:t>Servers push JavaScript to the browser.</a:t>
            </a:r>
          </a:p>
          <a:p>
            <a:pPr lvl="1">
              <a:buClr>
                <a:schemeClr val="bg1"/>
              </a:buClr>
            </a:pPr>
            <a:r>
              <a:rPr lang="en-US" dirty="0">
                <a:solidFill>
                  <a:schemeClr val="bg1"/>
                </a:solidFill>
              </a:rPr>
              <a:t>Browsers execute the code.</a:t>
            </a:r>
            <a:endParaRPr dirty="0">
              <a:solidFill>
                <a:schemeClr val="bg1"/>
              </a:solidFill>
            </a:endParaRPr>
          </a:p>
        </p:txBody>
      </p:sp>
      <p:pic>
        <p:nvPicPr>
          <p:cNvPr id="5" name="Picture 4">
            <a:extLst>
              <a:ext uri="{FF2B5EF4-FFF2-40B4-BE49-F238E27FC236}">
                <a16:creationId xmlns:a16="http://schemas.microsoft.com/office/drawing/2014/main" id="{7AB61D59-1990-634E-92D5-20702418A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400" y="1371600"/>
            <a:ext cx="4123850" cy="4762499"/>
          </a:xfrm>
          <a:prstGeom prst="rect">
            <a:avLst/>
          </a:prstGeom>
          <a:ln>
            <a:solidFill>
              <a:schemeClr val="accent1"/>
            </a:solidFill>
          </a:ln>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a:t>
            </a:r>
            <a:r>
              <a:rPr dirty="0"/>
              <a:t>Uniform Interface</a:t>
            </a:r>
          </a:p>
        </p:txBody>
      </p:sp>
      <p:sp>
        <p:nvSpPr>
          <p:cNvPr id="4" name="Content Placeholder 2"/>
          <p:cNvSpPr txBox="1">
            <a:spLocks/>
          </p:cNvSpPr>
          <p:nvPr/>
        </p:nvSpPr>
        <p:spPr bwMode="gray">
          <a:xfrm>
            <a:off x="358597" y="1204174"/>
            <a:ext cx="4252040" cy="5029201"/>
          </a:xfrm>
          <a:prstGeom prst="rect">
            <a:avLst/>
          </a:prstGeom>
          <a:solidFill>
            <a:srgbClr val="888B8D"/>
          </a:solidFill>
        </p:spPr>
        <p:txBody>
          <a:bodyPr vert="horz" lIns="91440" tIns="0" rIns="0" bIns="0" rtlCol="0" anchor="ctr">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1"/>
                </a:solidFill>
              </a:rPr>
              <a:t>The interactions between the Web’s components—meaning its clients, servers, and network-based intermediaries—depend on the uniformity of their interfaces.</a:t>
            </a:r>
          </a:p>
          <a:p>
            <a:pPr>
              <a:buClr>
                <a:schemeClr val="bg1"/>
              </a:buClr>
            </a:pPr>
            <a:r>
              <a:rPr lang="en-US" dirty="0">
                <a:solidFill>
                  <a:schemeClr val="bg1"/>
                </a:solidFill>
              </a:rPr>
              <a:t>Web components interoperate consistently within the uniform interface’s four constraints, which Fielding identified as:</a:t>
            </a:r>
          </a:p>
          <a:p>
            <a:pPr lvl="1">
              <a:buClr>
                <a:schemeClr val="bg1"/>
              </a:buClr>
            </a:pPr>
            <a:r>
              <a:rPr lang="en-US" dirty="0">
                <a:solidFill>
                  <a:schemeClr val="bg1"/>
                </a:solidFill>
              </a:rPr>
              <a:t>Resources Identified in requests (URI)</a:t>
            </a:r>
          </a:p>
          <a:p>
            <a:pPr lvl="1">
              <a:buClr>
                <a:schemeClr val="bg1"/>
              </a:buClr>
            </a:pPr>
            <a:r>
              <a:rPr lang="en-US" dirty="0">
                <a:solidFill>
                  <a:schemeClr val="bg1"/>
                </a:solidFill>
              </a:rPr>
              <a:t>Resource Manipulated through Representation</a:t>
            </a:r>
          </a:p>
          <a:p>
            <a:pPr lvl="1">
              <a:buClr>
                <a:schemeClr val="bg1"/>
              </a:buClr>
            </a:pPr>
            <a:r>
              <a:rPr lang="en-US" dirty="0">
                <a:solidFill>
                  <a:schemeClr val="bg1"/>
                </a:solidFill>
              </a:rPr>
              <a:t>Self-Describing Messages</a:t>
            </a:r>
          </a:p>
          <a:p>
            <a:pPr lvl="1">
              <a:buClr>
                <a:schemeClr val="bg1"/>
              </a:buClr>
            </a:pPr>
            <a:r>
              <a:rPr lang="en-US" dirty="0">
                <a:solidFill>
                  <a:schemeClr val="bg1"/>
                </a:solidFill>
              </a:rPr>
              <a:t>Hypermedia as the engine of Application State (HATEOAS)</a:t>
            </a:r>
          </a:p>
        </p:txBody>
      </p:sp>
      <p:pic>
        <p:nvPicPr>
          <p:cNvPr id="4098" name="Picture 2" descr="C:\Users\mjudge\Downloads\stock-illustration-internet-access-chara-113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7147" y="1677472"/>
            <a:ext cx="3809228" cy="445287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Early Software Sharing</a:t>
            </a:r>
          </a:p>
        </p:txBody>
      </p:sp>
      <p:sp>
        <p:nvSpPr>
          <p:cNvPr id="4" name="Text Placeholder 3"/>
          <p:cNvSpPr>
            <a:spLocks noGrp="1"/>
          </p:cNvSpPr>
          <p:nvPr>
            <p:ph type="body" sz="quarter" idx="14"/>
          </p:nvPr>
        </p:nvSpPr>
        <p:spPr/>
        <p:txBody>
          <a:bodyPr/>
          <a:lstStyle/>
          <a:p>
            <a:r>
              <a:rPr lang="en-US" dirty="0"/>
              <a:t> </a:t>
            </a:r>
          </a:p>
        </p:txBody>
      </p:sp>
      <p:sp>
        <p:nvSpPr>
          <p:cNvPr id="5" name="Text Placeholder 4"/>
          <p:cNvSpPr>
            <a:spLocks noGrp="1"/>
          </p:cNvSpPr>
          <p:nvPr>
            <p:ph type="body" sz="quarter" idx="16"/>
          </p:nvPr>
        </p:nvSpPr>
        <p:spPr/>
        <p:txBody>
          <a:bodyPr/>
          <a:lstStyle/>
          <a:p>
            <a:r>
              <a:rPr lang="en-US" dirty="0"/>
              <a:t> </a:t>
            </a:r>
          </a:p>
        </p:txBody>
      </p:sp>
      <p:sp>
        <p:nvSpPr>
          <p:cNvPr id="6" name="Text Placeholder 5"/>
          <p:cNvSpPr>
            <a:spLocks noGrp="1"/>
          </p:cNvSpPr>
          <p:nvPr>
            <p:ph type="body" sz="quarter" idx="17"/>
          </p:nvPr>
        </p:nvSpPr>
        <p:spPr/>
        <p:txBody>
          <a:bodyPr/>
          <a:lstStyle/>
          <a:p>
            <a:r>
              <a:rPr lang="en-US" dirty="0"/>
              <a:t> </a:t>
            </a:r>
          </a:p>
        </p:txBody>
      </p:sp>
      <p:sp>
        <p:nvSpPr>
          <p:cNvPr id="7" name="Text Placeholder 6"/>
          <p:cNvSpPr>
            <a:spLocks noGrp="1"/>
          </p:cNvSpPr>
          <p:nvPr>
            <p:ph type="body" sz="quarter" idx="18"/>
          </p:nvPr>
        </p:nvSpPr>
        <p:spPr/>
        <p:txBody>
          <a:bodyPr/>
          <a:lstStyle/>
          <a:p>
            <a:r>
              <a:rPr lang="en-US" dirty="0"/>
              <a:t>Early computer companies sold software:</a:t>
            </a:r>
          </a:p>
          <a:p>
            <a:pPr marL="285750" indent="-285750">
              <a:lnSpc>
                <a:spcPct val="100000"/>
              </a:lnSpc>
              <a:spcBef>
                <a:spcPts val="0"/>
              </a:spcBef>
              <a:buClr>
                <a:schemeClr val="accent1"/>
              </a:buClr>
              <a:buFont typeface="Arial" panose="020B0604020202020204" pitchFamily="34" charset="0"/>
              <a:buChar char="•"/>
            </a:pPr>
            <a:r>
              <a:rPr lang="en-US" dirty="0"/>
              <a:t>Software was included with the hardware</a:t>
            </a:r>
          </a:p>
          <a:p>
            <a:pPr marL="285750" indent="-285750">
              <a:lnSpc>
                <a:spcPct val="100000"/>
              </a:lnSpc>
              <a:spcBef>
                <a:spcPts val="0"/>
              </a:spcBef>
              <a:buClr>
                <a:schemeClr val="accent1"/>
              </a:buClr>
              <a:buFont typeface="Arial" panose="020B0604020202020204" pitchFamily="34" charset="0"/>
              <a:buChar char="•"/>
            </a:pPr>
            <a:r>
              <a:rPr lang="en-US" dirty="0"/>
              <a:t>Companies did not sell separately</a:t>
            </a:r>
          </a:p>
          <a:p>
            <a:pPr marL="285750" indent="-285750">
              <a:lnSpc>
                <a:spcPct val="100000"/>
              </a:lnSpc>
              <a:spcBef>
                <a:spcPts val="0"/>
              </a:spcBef>
              <a:buClr>
                <a:schemeClr val="accent1"/>
              </a:buClr>
              <a:buFont typeface="Arial" panose="020B0604020202020204" pitchFamily="34" charset="0"/>
              <a:buChar char="•"/>
            </a:pPr>
            <a:r>
              <a:rPr lang="en-US" dirty="0"/>
              <a:t>Source code was often included with the purchase</a:t>
            </a:r>
          </a:p>
        </p:txBody>
      </p:sp>
      <p:sp>
        <p:nvSpPr>
          <p:cNvPr id="8" name="Text Placeholder 7"/>
          <p:cNvSpPr>
            <a:spLocks noGrp="1"/>
          </p:cNvSpPr>
          <p:nvPr>
            <p:ph type="body" sz="quarter" idx="19"/>
          </p:nvPr>
        </p:nvSpPr>
        <p:spPr/>
        <p:txBody>
          <a:bodyPr/>
          <a:lstStyle/>
          <a:p>
            <a:r>
              <a:rPr lang="en-US" dirty="0"/>
              <a:t>Academic Model of Sharing:</a:t>
            </a:r>
          </a:p>
          <a:p>
            <a:pPr marL="285750" indent="-285750">
              <a:lnSpc>
                <a:spcPct val="100000"/>
              </a:lnSpc>
              <a:spcBef>
                <a:spcPts val="0"/>
              </a:spcBef>
              <a:buClr>
                <a:schemeClr val="accent1"/>
              </a:buClr>
              <a:buFont typeface="Arial" panose="020B0604020202020204" pitchFamily="34" charset="0"/>
              <a:buChar char="•"/>
            </a:pPr>
            <a:r>
              <a:rPr lang="en-US" dirty="0"/>
              <a:t>Most software in the public domain (PD)</a:t>
            </a:r>
          </a:p>
          <a:p>
            <a:pPr marL="285750" indent="-285750">
              <a:lnSpc>
                <a:spcPct val="100000"/>
              </a:lnSpc>
              <a:spcBef>
                <a:spcPts val="0"/>
              </a:spcBef>
              <a:buClr>
                <a:schemeClr val="accent1"/>
              </a:buClr>
              <a:buFont typeface="Arial" panose="020B0604020202020204" pitchFamily="34" charset="0"/>
              <a:buChar char="•"/>
            </a:pPr>
            <a:r>
              <a:rPr lang="en-US" dirty="0"/>
              <a:t>ARPANET facilitated sharing</a:t>
            </a:r>
          </a:p>
        </p:txBody>
      </p:sp>
      <p:sp>
        <p:nvSpPr>
          <p:cNvPr id="9" name="Text Placeholder 8"/>
          <p:cNvSpPr>
            <a:spLocks noGrp="1"/>
          </p:cNvSpPr>
          <p:nvPr>
            <p:ph type="body" sz="quarter" idx="20"/>
          </p:nvPr>
        </p:nvSpPr>
        <p:spPr/>
        <p:txBody>
          <a:bodyPr/>
          <a:lstStyle/>
          <a:p>
            <a:r>
              <a:rPr lang="en-US" dirty="0"/>
              <a:t>1974 Court decision: Software is copyrightable as a literary work</a:t>
            </a:r>
          </a:p>
        </p:txBody>
      </p:sp>
      <p:pic>
        <p:nvPicPr>
          <p:cNvPr id="2050" name="Picture 2" descr="C:\Users\mjudge\Downloads\PC-on-Desk-512-9430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271" y="2021983"/>
            <a:ext cx="1198808" cy="119880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judge\Downloads\User-Groups-512-941376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987" y="3496369"/>
            <a:ext cx="939376" cy="939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mjudge\Downloads\Scales-512-941563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668" y="4733522"/>
            <a:ext cx="960013" cy="960013"/>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HATEOAS?</a:t>
            </a:r>
          </a:p>
        </p:txBody>
      </p:sp>
      <p:sp>
        <p:nvSpPr>
          <p:cNvPr id="3" name="Content Placeholder 2"/>
          <p:cNvSpPr>
            <a:spLocks noGrp="1"/>
          </p:cNvSpPr>
          <p:nvPr>
            <p:ph idx="1"/>
          </p:nvPr>
        </p:nvSpPr>
        <p:spPr>
          <a:xfrm>
            <a:off x="345717" y="1310470"/>
            <a:ext cx="8486775" cy="4074432"/>
          </a:xfrm>
        </p:spPr>
        <p:txBody>
          <a:bodyPr/>
          <a:lstStyle/>
          <a:p>
            <a:pPr marL="285750" indent="-285750">
              <a:buClr>
                <a:srgbClr val="E87722"/>
              </a:buClr>
              <a:buFont typeface="Arial" panose="020B0604020202020204" pitchFamily="34" charset="0"/>
              <a:buChar char="•"/>
            </a:pPr>
            <a:r>
              <a:rPr lang="en-US" dirty="0"/>
              <a:t>HATEOAS = </a:t>
            </a:r>
            <a:r>
              <a:rPr dirty="0"/>
              <a:t> </a:t>
            </a:r>
            <a:r>
              <a:rPr b="1" dirty="0"/>
              <a:t>H</a:t>
            </a:r>
            <a:r>
              <a:rPr dirty="0"/>
              <a:t>ypermedia </a:t>
            </a:r>
            <a:r>
              <a:rPr lang="en-US" b="1" dirty="0"/>
              <a:t>A</a:t>
            </a:r>
            <a:r>
              <a:rPr dirty="0"/>
              <a:t>s </a:t>
            </a:r>
            <a:r>
              <a:rPr lang="en-US" b="1" dirty="0"/>
              <a:t>T</a:t>
            </a:r>
            <a:r>
              <a:rPr dirty="0"/>
              <a:t>he </a:t>
            </a:r>
            <a:r>
              <a:rPr lang="en-US" b="1" dirty="0"/>
              <a:t>E</a:t>
            </a:r>
            <a:r>
              <a:rPr dirty="0"/>
              <a:t>ngine </a:t>
            </a:r>
            <a:r>
              <a:rPr lang="en-US" b="1" dirty="0"/>
              <a:t>O</a:t>
            </a:r>
            <a:r>
              <a:rPr dirty="0"/>
              <a:t>f </a:t>
            </a:r>
            <a:r>
              <a:rPr lang="en-US" b="1" dirty="0"/>
              <a:t>A</a:t>
            </a:r>
            <a:r>
              <a:rPr dirty="0"/>
              <a:t>pplication </a:t>
            </a:r>
            <a:r>
              <a:rPr b="1" dirty="0"/>
              <a:t>S</a:t>
            </a:r>
            <a:r>
              <a:rPr dirty="0"/>
              <a:t>tate</a:t>
            </a:r>
            <a:r>
              <a:rPr lang="en-US" dirty="0"/>
              <a:t>.</a:t>
            </a:r>
          </a:p>
          <a:p>
            <a:pPr marL="285750" indent="-285750">
              <a:buClr>
                <a:srgbClr val="E87722"/>
              </a:buClr>
              <a:buFont typeface="Arial" panose="020B0604020202020204" pitchFamily="34" charset="0"/>
              <a:buChar char="•"/>
            </a:pPr>
            <a:r>
              <a:rPr lang="en-US" dirty="0"/>
              <a:t>Hypermedia is a document-centric approach with the added support for embedding links to other services.</a:t>
            </a:r>
          </a:p>
          <a:p>
            <a:pPr marL="285750" indent="-285750">
              <a:buClr>
                <a:srgbClr val="E87722"/>
              </a:buClr>
              <a:buFont typeface="Arial" panose="020B0604020202020204" pitchFamily="34" charset="0"/>
              <a:buChar char="•"/>
            </a:pPr>
            <a:r>
              <a:rPr lang="en-US" dirty="0"/>
              <a:t>One of the uses of hypermedia and hyperlinks is composing complex sets of information from disparate sources.</a:t>
            </a:r>
          </a:p>
          <a:p>
            <a:endParaRPr lang="en-US" dirty="0"/>
          </a:p>
          <a:p>
            <a:r>
              <a:rPr lang="en-US" dirty="0">
                <a:latin typeface="Courier New" panose="02070309020205020404" pitchFamily="49" charset="0"/>
                <a:cs typeface="Courier New" panose="02070309020205020404" pitchFamily="49" charset="0"/>
              </a:rPr>
              <a:t>&lt;podcast id="111"&gt;</a:t>
            </a:r>
          </a:p>
          <a:p>
            <a:r>
              <a:rPr lang="en-US" dirty="0">
                <a:latin typeface="Courier New" panose="02070309020205020404" pitchFamily="49" charset="0"/>
                <a:cs typeface="Courier New" panose="02070309020205020404" pitchFamily="49" charset="0"/>
              </a:rPr>
              <a:t>   &lt;customer&gt;http://</a:t>
            </a:r>
            <a:r>
              <a:rPr lang="en-US" dirty="0" err="1">
                <a:latin typeface="Courier New" panose="02070309020205020404" pitchFamily="49" charset="0"/>
                <a:cs typeface="Courier New" panose="02070309020205020404" pitchFamily="49" charset="0"/>
              </a:rPr>
              <a:t>customers.myintranet.com</a:t>
            </a:r>
            <a:r>
              <a:rPr lang="en-US" dirty="0">
                <a:latin typeface="Courier New" panose="02070309020205020404" pitchFamily="49" charset="0"/>
                <a:cs typeface="Courier New" panose="02070309020205020404" pitchFamily="49" charset="0"/>
              </a:rPr>
              <a:t>/customers/1&lt;/customers&gt;</a:t>
            </a:r>
          </a:p>
          <a:p>
            <a:r>
              <a:rPr lang="en-US" dirty="0">
                <a:latin typeface="Courier New" panose="02070309020205020404" pitchFamily="49" charset="0"/>
                <a:cs typeface="Courier New" panose="02070309020205020404" pitchFamily="49" charset="0"/>
              </a:rPr>
              <a:t>   &lt;link&gt;http://</a:t>
            </a:r>
            <a:r>
              <a:rPr lang="en-US" dirty="0" err="1">
                <a:latin typeface="Courier New" panose="02070309020205020404" pitchFamily="49" charset="0"/>
                <a:cs typeface="Courier New" panose="02070309020205020404" pitchFamily="49" charset="0"/>
              </a:rPr>
              <a:t>podcast.com</a:t>
            </a:r>
            <a:r>
              <a:rPr lang="en-US" dirty="0">
                <a:latin typeface="Courier New" panose="02070309020205020404" pitchFamily="49" charset="0"/>
                <a:cs typeface="Courier New" panose="02070309020205020404" pitchFamily="49" charset="0"/>
              </a:rPr>
              <a:t>/myfirstpodcast.mp3&lt;/link&gt;</a:t>
            </a:r>
          </a:p>
          <a:p>
            <a:r>
              <a:rPr lang="en-US" dirty="0">
                <a:latin typeface="Courier New" panose="02070309020205020404" pitchFamily="49" charset="0"/>
                <a:cs typeface="Courier New" panose="02070309020205020404" pitchFamily="49" charset="0"/>
              </a:rPr>
              <a:t>   &lt;description&gt; This is my first podcast &lt;/description&gt;</a:t>
            </a:r>
          </a:p>
          <a:p>
            <a:r>
              <a:rPr lang="en-US" dirty="0">
                <a:latin typeface="Courier New" panose="02070309020205020404" pitchFamily="49" charset="0"/>
                <a:cs typeface="Courier New" panose="02070309020205020404" pitchFamily="49" charset="0"/>
              </a:rPr>
              <a:t>&lt;/podcast&gt;</a:t>
            </a:r>
            <a:endParaRPr dirty="0">
              <a:latin typeface="Courier New" panose="02070309020205020404" pitchFamily="49" charset="0"/>
              <a:cs typeface="Courier New" panose="02070309020205020404" pitchFamily="49" charset="0"/>
            </a:endParaRPr>
          </a:p>
        </p:txBody>
      </p:sp>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Rest Lab</a:t>
            </a:r>
          </a:p>
        </p:txBody>
      </p:sp>
      <p:sp>
        <p:nvSpPr>
          <p:cNvPr id="2" name="Text Placeholder 1"/>
          <p:cNvSpPr>
            <a:spLocks noGrp="1"/>
          </p:cNvSpPr>
          <p:nvPr>
            <p:ph type="body" sz="quarter" idx="18"/>
          </p:nvPr>
        </p:nvSpPr>
        <p:spPr>
          <a:xfrm>
            <a:off x="372533" y="1371601"/>
            <a:ext cx="8500534" cy="4893732"/>
          </a:xfrm>
        </p:spPr>
        <p:txBody>
          <a:bodyPr/>
          <a:lstStyle/>
          <a:p>
            <a:r>
              <a:rPr lang="en-US" dirty="0"/>
              <a:t>In this exercise, we will design a simple REST service.</a:t>
            </a:r>
          </a:p>
          <a:p>
            <a:pPr lvl="1"/>
            <a:r>
              <a:rPr lang="en-US" dirty="0"/>
              <a:t>We will build a service.</a:t>
            </a:r>
          </a:p>
          <a:p>
            <a:pPr lvl="1"/>
            <a:r>
              <a:rPr lang="en-US" dirty="0"/>
              <a:t>And use the browser to access the service.</a:t>
            </a:r>
          </a:p>
          <a:p>
            <a:pPr lvl="1"/>
            <a:endParaRPr lang="en-US" dirty="0"/>
          </a:p>
          <a:p>
            <a:r>
              <a:rPr lang="en-US" dirty="0"/>
              <a:t>Please refer to lab notes for detailed instructions.</a:t>
            </a:r>
          </a:p>
        </p:txBody>
      </p:sp>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51</a:t>
            </a:fld>
            <a:endParaRPr lang="en-US" dirty="0"/>
          </a:p>
        </p:txBody>
      </p:sp>
    </p:spTree>
    <p:custDataLst>
      <p:tags r:id="rId1"/>
    </p:custDataLst>
    <p:extLst>
      <p:ext uri="{BB962C8B-B14F-4D97-AF65-F5344CB8AC3E}">
        <p14:creationId xmlns:p14="http://schemas.microsoft.com/office/powerpoint/2010/main" val="3158494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10D8EA-3107-4873-B9AB-DD7D3E79053A}" type="slidenum">
              <a:rPr lang="en-US" smtClean="0"/>
              <a:t>52</a:t>
            </a:fld>
            <a:endParaRPr lang="en-US" dirty="0"/>
          </a:p>
        </p:txBody>
      </p:sp>
    </p:spTree>
    <p:custDataLst>
      <p:tags r:id="rId1"/>
    </p:custDataLst>
    <p:extLst>
      <p:ext uri="{BB962C8B-B14F-4D97-AF65-F5344CB8AC3E}">
        <p14:creationId xmlns:p14="http://schemas.microsoft.com/office/powerpoint/2010/main" val="2975988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1"/>
          </p:nvPr>
        </p:nvSpPr>
        <p:spPr/>
        <p:txBody>
          <a:bodyPr/>
          <a:lstStyle/>
          <a:p>
            <a:endParaRPr lang="en-US" dirty="0"/>
          </a:p>
        </p:txBody>
      </p:sp>
      <p:sp>
        <p:nvSpPr>
          <p:cNvPr id="5" name="Text Placeholder 4"/>
          <p:cNvSpPr>
            <a:spLocks noGrp="1"/>
          </p:cNvSpPr>
          <p:nvPr>
            <p:ph type="body" idx="10"/>
          </p:nvPr>
        </p:nvSpPr>
        <p:spPr/>
        <p:txBody>
          <a:bodyPr/>
          <a:lstStyle/>
          <a:p>
            <a:endParaRPr lang="en-US"/>
          </a:p>
        </p:txBody>
      </p:sp>
      <p:sp>
        <p:nvSpPr>
          <p:cNvPr id="2" name="Slide Number Placeholder 1"/>
          <p:cNvSpPr>
            <a:spLocks noGrp="1"/>
          </p:cNvSpPr>
          <p:nvPr>
            <p:ph type="sldNum" sz="quarter" idx="4294967295"/>
          </p:nvPr>
        </p:nvSpPr>
        <p:spPr>
          <a:xfrm>
            <a:off x="8737600" y="6486525"/>
            <a:ext cx="406400" cy="365125"/>
          </a:xfrm>
        </p:spPr>
        <p:txBody>
          <a:bodyPr/>
          <a:lstStyle/>
          <a:p>
            <a:fld id="{3310D8EA-3107-4873-B9AB-DD7D3E79053A}" type="slidenum">
              <a:rPr lang="en-US" smtClean="0"/>
              <a:t>53</a:t>
            </a:fld>
            <a:endParaRPr lang="en-US" dirty="0"/>
          </a:p>
        </p:txBody>
      </p:sp>
    </p:spTree>
    <p:custDataLst>
      <p:tags r:id="rId1"/>
    </p:custDataLst>
    <p:extLst>
      <p:ext uri="{BB962C8B-B14F-4D97-AF65-F5344CB8AC3E}">
        <p14:creationId xmlns:p14="http://schemas.microsoft.com/office/powerpoint/2010/main" val="1000257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Proprietary Software</a:t>
            </a:r>
          </a:p>
        </p:txBody>
      </p:sp>
      <p:graphicFrame>
        <p:nvGraphicFramePr>
          <p:cNvPr id="7" name="Content Placeholder 5">
            <a:extLst>
              <a:ext uri="{FF2B5EF4-FFF2-40B4-BE49-F238E27FC236}">
                <a16:creationId xmlns:a16="http://schemas.microsoft.com/office/drawing/2014/main" id="{D21E432E-FACE-E942-8E8A-15A4ED9C21CE}"/>
              </a:ext>
            </a:extLst>
          </p:cNvPr>
          <p:cNvGraphicFramePr>
            <a:graphicFrameLocks/>
          </p:cNvGraphicFramePr>
          <p:nvPr>
            <p:extLst>
              <p:ext uri="{D42A27DB-BD31-4B8C-83A1-F6EECF244321}">
                <p14:modId xmlns:p14="http://schemas.microsoft.com/office/powerpoint/2010/main" val="3288162070"/>
              </p:ext>
            </p:extLst>
          </p:nvPr>
        </p:nvGraphicFramePr>
        <p:xfrm>
          <a:off x="328613" y="415031"/>
          <a:ext cx="8486775" cy="4075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ular Callout 7">
            <a:extLst>
              <a:ext uri="{FF2B5EF4-FFF2-40B4-BE49-F238E27FC236}">
                <a16:creationId xmlns:a16="http://schemas.microsoft.com/office/drawing/2014/main" id="{46822479-2926-9741-9BF6-028AAB320434}"/>
              </a:ext>
            </a:extLst>
          </p:cNvPr>
          <p:cNvSpPr/>
          <p:nvPr/>
        </p:nvSpPr>
        <p:spPr>
          <a:xfrm>
            <a:off x="1834679" y="3791501"/>
            <a:ext cx="2163041" cy="1926718"/>
          </a:xfrm>
          <a:prstGeom prst="wedgeRoundRectCallout">
            <a:avLst>
              <a:gd name="adj1" fmla="val 74348"/>
              <a:gd name="adj2" fmla="val -103353"/>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t>Franklin copied parts of Apple’s binary OS</a:t>
            </a:r>
          </a:p>
          <a:p>
            <a:pPr marL="285750" indent="-285750">
              <a:buFont typeface="Arial" panose="020B0604020202020204" pitchFamily="34" charset="0"/>
              <a:buChar char="•"/>
            </a:pPr>
            <a:r>
              <a:rPr lang="en-US" sz="1600" dirty="0"/>
              <a:t>Court decided that binary code is also copyrightable</a:t>
            </a:r>
          </a:p>
        </p:txBody>
      </p:sp>
      <p:sp>
        <p:nvSpPr>
          <p:cNvPr id="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0"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Emergence of </a:t>
            </a:r>
            <a:r>
              <a:rPr dirty="0"/>
              <a:t>Free Software</a:t>
            </a:r>
          </a:p>
        </p:txBody>
      </p:sp>
      <p:sp>
        <p:nvSpPr>
          <p:cNvPr id="5" name="Text Placeholder 4"/>
          <p:cNvSpPr>
            <a:spLocks noGrp="1"/>
          </p:cNvSpPr>
          <p:nvPr>
            <p:ph type="body" sz="quarter" idx="14"/>
          </p:nvPr>
        </p:nvSpPr>
        <p:spPr>
          <a:xfrm>
            <a:off x="371475" y="1694330"/>
            <a:ext cx="2743200" cy="798044"/>
          </a:xfrm>
        </p:spPr>
        <p:txBody>
          <a:bodyPr/>
          <a:lstStyle/>
          <a:p>
            <a:r>
              <a:rPr lang="en-US" dirty="0"/>
              <a:t>1982: Free Software Foundation, Richard Stallman</a:t>
            </a:r>
          </a:p>
        </p:txBody>
      </p:sp>
      <p:sp>
        <p:nvSpPr>
          <p:cNvPr id="6" name="Text Placeholder 5"/>
          <p:cNvSpPr>
            <a:spLocks noGrp="1"/>
          </p:cNvSpPr>
          <p:nvPr>
            <p:ph type="body" sz="quarter" idx="15"/>
          </p:nvPr>
        </p:nvSpPr>
        <p:spPr>
          <a:xfrm>
            <a:off x="3252220" y="1694330"/>
            <a:ext cx="2743200" cy="798044"/>
          </a:xfrm>
        </p:spPr>
        <p:txBody>
          <a:bodyPr/>
          <a:lstStyle/>
          <a:p>
            <a:r>
              <a:rPr lang="en-US" dirty="0"/>
              <a:t>What is “free” software?</a:t>
            </a:r>
          </a:p>
        </p:txBody>
      </p:sp>
      <p:sp>
        <p:nvSpPr>
          <p:cNvPr id="7" name="Text Placeholder 6"/>
          <p:cNvSpPr>
            <a:spLocks noGrp="1"/>
          </p:cNvSpPr>
          <p:nvPr>
            <p:ph type="body" sz="quarter" idx="16"/>
          </p:nvPr>
        </p:nvSpPr>
        <p:spPr>
          <a:xfrm>
            <a:off x="6132964" y="1694330"/>
            <a:ext cx="2743200" cy="798044"/>
          </a:xfrm>
        </p:spPr>
        <p:txBody>
          <a:bodyPr/>
          <a:lstStyle/>
          <a:p>
            <a:r>
              <a:rPr lang="en-US" dirty="0"/>
              <a:t>GNU (“GNUs not Unix”)</a:t>
            </a:r>
          </a:p>
        </p:txBody>
      </p:sp>
      <p:sp>
        <p:nvSpPr>
          <p:cNvPr id="8" name="Text Placeholder 7"/>
          <p:cNvSpPr>
            <a:spLocks noGrp="1"/>
          </p:cNvSpPr>
          <p:nvPr>
            <p:ph type="body" sz="quarter" idx="19"/>
          </p:nvPr>
        </p:nvSpPr>
        <p:spPr/>
        <p:txBody>
          <a:bodyPr/>
          <a:lstStyle/>
          <a:p>
            <a:pPr lvl="1"/>
            <a:r>
              <a:rPr lang="en-US" dirty="0"/>
              <a:t>Advocated for "Free" Software</a:t>
            </a:r>
          </a:p>
          <a:p>
            <a:pPr lvl="1"/>
            <a:r>
              <a:rPr lang="en-US" dirty="0"/>
              <a:t>Created software for UNIX that was "free"</a:t>
            </a:r>
          </a:p>
          <a:p>
            <a:endParaRPr lang="en-US" dirty="0"/>
          </a:p>
        </p:txBody>
      </p:sp>
      <p:sp>
        <p:nvSpPr>
          <p:cNvPr id="9" name="Text Placeholder 8"/>
          <p:cNvSpPr>
            <a:spLocks noGrp="1"/>
          </p:cNvSpPr>
          <p:nvPr>
            <p:ph type="body" sz="quarter" idx="20"/>
          </p:nvPr>
        </p:nvSpPr>
        <p:spPr/>
        <p:txBody>
          <a:bodyPr/>
          <a:lstStyle/>
          <a:p>
            <a:pPr lvl="1"/>
            <a:r>
              <a:rPr lang="en-US" dirty="0"/>
              <a:t>Not necessarily free of cost (gratis), "free beer"</a:t>
            </a:r>
          </a:p>
          <a:p>
            <a:pPr lvl="1"/>
            <a:r>
              <a:rPr lang="en-US" dirty="0"/>
              <a:t>Free as in "freedom" (</a:t>
            </a:r>
            <a:r>
              <a:rPr lang="en-US" dirty="0" err="1"/>
              <a:t>libre</a:t>
            </a:r>
            <a:r>
              <a:rPr lang="en-US" dirty="0"/>
              <a:t>) ("Free Speech")</a:t>
            </a:r>
          </a:p>
          <a:p>
            <a:pPr lvl="1"/>
            <a:r>
              <a:rPr lang="en-US" dirty="0"/>
              <a:t>Doesn't restrict the user from using the software as he/she sees fit.</a:t>
            </a:r>
          </a:p>
          <a:p>
            <a:endParaRPr lang="en-US" dirty="0"/>
          </a:p>
        </p:txBody>
      </p:sp>
      <p:sp>
        <p:nvSpPr>
          <p:cNvPr id="10" name="Text Placeholder 9"/>
          <p:cNvSpPr>
            <a:spLocks noGrp="1"/>
          </p:cNvSpPr>
          <p:nvPr>
            <p:ph type="body" sz="quarter" idx="21"/>
          </p:nvPr>
        </p:nvSpPr>
        <p:spPr/>
        <p:txBody>
          <a:bodyPr/>
          <a:lstStyle/>
          <a:p>
            <a:pPr lvl="1"/>
            <a:r>
              <a:rPr lang="en-US" dirty="0"/>
              <a:t>Stallman started to create a "free" UNIX variant called GNU.</a:t>
            </a:r>
          </a:p>
          <a:p>
            <a:pPr lvl="1"/>
            <a:r>
              <a:rPr lang="en-US" dirty="0"/>
              <a:t>Eventually, it became part of the Linux ecosystem.</a:t>
            </a:r>
          </a:p>
          <a:p>
            <a:pPr lvl="1"/>
            <a:r>
              <a:rPr lang="en-US" dirty="0"/>
              <a:t>Invented GNU Public License (GPL) -- more on this later.</a:t>
            </a:r>
          </a:p>
          <a:p>
            <a:pPr lvl="1"/>
            <a:endParaRPr lang="en-US" dirty="0"/>
          </a:p>
          <a:p>
            <a:endParaRPr lang="en-US" dirty="0"/>
          </a:p>
        </p:txBody>
      </p:sp>
      <p:sp>
        <p:nvSpPr>
          <p:cNvPr id="12"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3"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DB47-DED0-DE47-95C6-310FC943BC35}"/>
              </a:ext>
            </a:extLst>
          </p:cNvPr>
          <p:cNvSpPr>
            <a:spLocks noGrp="1"/>
          </p:cNvSpPr>
          <p:nvPr>
            <p:ph type="title"/>
          </p:nvPr>
        </p:nvSpPr>
        <p:spPr/>
        <p:txBody>
          <a:bodyPr/>
          <a:lstStyle/>
          <a:p>
            <a:r>
              <a:rPr lang="en-US" dirty="0"/>
              <a:t>Early History of Open Source</a:t>
            </a:r>
          </a:p>
        </p:txBody>
      </p:sp>
      <p:graphicFrame>
        <p:nvGraphicFramePr>
          <p:cNvPr id="6" name="Content Placeholder 5">
            <a:extLst>
              <a:ext uri="{FF2B5EF4-FFF2-40B4-BE49-F238E27FC236}">
                <a16:creationId xmlns:a16="http://schemas.microsoft.com/office/drawing/2014/main" id="{D21E432E-FACE-E942-8E8A-15A4ED9C21CE}"/>
              </a:ext>
            </a:extLst>
          </p:cNvPr>
          <p:cNvGraphicFramePr>
            <a:graphicFrameLocks noGrp="1"/>
          </p:cNvGraphicFramePr>
          <p:nvPr>
            <p:ph idx="1"/>
            <p:extLst>
              <p:ext uri="{D42A27DB-BD31-4B8C-83A1-F6EECF244321}">
                <p14:modId xmlns:p14="http://schemas.microsoft.com/office/powerpoint/2010/main" val="4196114427"/>
              </p:ext>
            </p:extLst>
          </p:nvPr>
        </p:nvGraphicFramePr>
        <p:xfrm>
          <a:off x="397232" y="821073"/>
          <a:ext cx="8486775" cy="4075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CF51A171-4954-EE42-87E0-D6A4B7E25D41}"/>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7A39248C-4F3C-8643-8ACF-AED0D973F4AE}"/>
              </a:ext>
            </a:extLst>
          </p:cNvPr>
          <p:cNvSpPr>
            <a:spLocks noGrp="1"/>
          </p:cNvSpPr>
          <p:nvPr>
            <p:ph type="sldNum" sz="quarter" idx="12"/>
          </p:nvPr>
        </p:nvSpPr>
        <p:spPr/>
        <p:txBody>
          <a:bodyPr/>
          <a:lstStyle/>
          <a:p>
            <a:fld id="{3310D8EA-3107-4873-B9AB-DD7D3E79053A}" type="slidenum">
              <a:rPr lang="en-US" smtClean="0"/>
              <a:t>8</a:t>
            </a:fld>
            <a:endParaRPr lang="en-US" dirty="0"/>
          </a:p>
        </p:txBody>
      </p:sp>
      <p:sp>
        <p:nvSpPr>
          <p:cNvPr id="9" name="Rounded Rectangular Callout 8">
            <a:extLst>
              <a:ext uri="{FF2B5EF4-FFF2-40B4-BE49-F238E27FC236}">
                <a16:creationId xmlns:a16="http://schemas.microsoft.com/office/drawing/2014/main" id="{46822479-2926-9741-9BF6-028AAB320434}"/>
              </a:ext>
            </a:extLst>
          </p:cNvPr>
          <p:cNvSpPr/>
          <p:nvPr/>
        </p:nvSpPr>
        <p:spPr>
          <a:xfrm>
            <a:off x="2105135" y="3760114"/>
            <a:ext cx="2163041" cy="1136072"/>
          </a:xfrm>
          <a:prstGeom prst="wedgeRoundRectCallout">
            <a:avLst>
              <a:gd name="adj1" fmla="val 74348"/>
              <a:gd name="adj2" fmla="val -103353"/>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Linux really accelerates free software</a:t>
            </a:r>
          </a:p>
        </p:txBody>
      </p:sp>
      <p:sp>
        <p:nvSpPr>
          <p:cNvPr id="10" name="Rounded Rectangular Callout 9">
            <a:extLst>
              <a:ext uri="{FF2B5EF4-FFF2-40B4-BE49-F238E27FC236}">
                <a16:creationId xmlns:a16="http://schemas.microsoft.com/office/drawing/2014/main" id="{C03742AE-DA32-B647-9E82-D64967F8C9CF}"/>
              </a:ext>
            </a:extLst>
          </p:cNvPr>
          <p:cNvSpPr/>
          <p:nvPr/>
        </p:nvSpPr>
        <p:spPr>
          <a:xfrm>
            <a:off x="4945707" y="3760114"/>
            <a:ext cx="2163041" cy="1136072"/>
          </a:xfrm>
          <a:prstGeom prst="wedgeRoundRectCallout">
            <a:avLst>
              <a:gd name="adj1" fmla="val 74348"/>
              <a:gd name="adj2" fmla="val -103353"/>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Commercial enterprises  embrace open source</a:t>
            </a:r>
          </a:p>
        </p:txBody>
      </p:sp>
    </p:spTree>
    <p:extLst>
      <p:ext uri="{BB962C8B-B14F-4D97-AF65-F5344CB8AC3E}">
        <p14:creationId xmlns:p14="http://schemas.microsoft.com/office/powerpoint/2010/main" val="2055414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Freeware</a:t>
            </a:r>
            <a:r>
              <a:rPr lang="en-US" dirty="0"/>
              <a:t>, Public Domain, and Shareware</a:t>
            </a:r>
            <a:endParaRPr dirty="0"/>
          </a:p>
        </p:txBody>
      </p:sp>
      <p:sp>
        <p:nvSpPr>
          <p:cNvPr id="14" name="Text Placeholder 13"/>
          <p:cNvSpPr>
            <a:spLocks noGrp="1"/>
          </p:cNvSpPr>
          <p:nvPr>
            <p:ph type="body" sz="quarter" idx="14"/>
          </p:nvPr>
        </p:nvSpPr>
        <p:spPr/>
        <p:txBody>
          <a:bodyPr/>
          <a:lstStyle/>
          <a:p>
            <a:r>
              <a:rPr lang="en-US" sz="2000" dirty="0"/>
              <a:t>Freeware</a:t>
            </a:r>
          </a:p>
        </p:txBody>
      </p:sp>
      <p:sp>
        <p:nvSpPr>
          <p:cNvPr id="15" name="Text Placeholder 14"/>
          <p:cNvSpPr>
            <a:spLocks noGrp="1"/>
          </p:cNvSpPr>
          <p:nvPr>
            <p:ph type="body" sz="quarter" idx="15"/>
          </p:nvPr>
        </p:nvSpPr>
        <p:spPr/>
        <p:txBody>
          <a:bodyPr/>
          <a:lstStyle/>
          <a:p>
            <a:r>
              <a:rPr lang="en-US" sz="2000" dirty="0"/>
              <a:t>Public Domain (PD)</a:t>
            </a:r>
          </a:p>
        </p:txBody>
      </p:sp>
      <p:sp>
        <p:nvSpPr>
          <p:cNvPr id="16" name="Text Placeholder 15"/>
          <p:cNvSpPr>
            <a:spLocks noGrp="1"/>
          </p:cNvSpPr>
          <p:nvPr>
            <p:ph type="body" sz="quarter" idx="16"/>
          </p:nvPr>
        </p:nvSpPr>
        <p:spPr/>
        <p:txBody>
          <a:bodyPr/>
          <a:lstStyle/>
          <a:p>
            <a:r>
              <a:rPr lang="en-US" sz="2000" dirty="0"/>
              <a:t>Shareware</a:t>
            </a:r>
          </a:p>
        </p:txBody>
      </p:sp>
      <p:sp>
        <p:nvSpPr>
          <p:cNvPr id="3" name="Content Placeholder 2"/>
          <p:cNvSpPr>
            <a:spLocks noGrp="1"/>
          </p:cNvSpPr>
          <p:nvPr>
            <p:ph sz="half" idx="1"/>
          </p:nvPr>
        </p:nvSpPr>
        <p:spPr>
          <a:xfrm>
            <a:off x="458558" y="3907546"/>
            <a:ext cx="2606040" cy="1500413"/>
          </a:xfrm>
        </p:spPr>
        <p:txBody>
          <a:bodyPr/>
          <a:lstStyle/>
          <a:p>
            <a:r>
              <a:rPr dirty="0"/>
              <a:t>"Freeware" is software that is without cost to the user</a:t>
            </a:r>
          </a:p>
          <a:p>
            <a:pPr lvl="1"/>
            <a:r>
              <a:rPr dirty="0"/>
              <a:t>i.e.</a:t>
            </a:r>
            <a:r>
              <a:rPr lang="en-US" dirty="0"/>
              <a:t>,</a:t>
            </a:r>
            <a:r>
              <a:rPr dirty="0"/>
              <a:t> "gratis" or "free beer"</a:t>
            </a:r>
          </a:p>
          <a:p>
            <a:r>
              <a:rPr dirty="0"/>
              <a:t> A lot of proprietary software is free </a:t>
            </a:r>
            <a:r>
              <a:rPr lang="en-US" dirty="0"/>
              <a:t>of cost.</a:t>
            </a:r>
            <a:endParaRPr dirty="0"/>
          </a:p>
          <a:p>
            <a:pPr lvl="1"/>
            <a:r>
              <a:rPr dirty="0"/>
              <a:t> Adobe Flash / Adobe Reader</a:t>
            </a:r>
          </a:p>
          <a:p>
            <a:pPr lvl="1"/>
            <a:r>
              <a:rPr dirty="0"/>
              <a:t> Mobile Apps</a:t>
            </a:r>
          </a:p>
          <a:p>
            <a:r>
              <a:rPr dirty="0"/>
              <a:t>"Freeware" not </a:t>
            </a:r>
            <a:r>
              <a:rPr lang="en-US" dirty="0"/>
              <a:t>necessarily</a:t>
            </a:r>
            <a:r>
              <a:rPr dirty="0"/>
              <a:t> "Free" as in "</a:t>
            </a:r>
            <a:r>
              <a:rPr dirty="0" err="1"/>
              <a:t>libre</a:t>
            </a:r>
            <a:r>
              <a:rPr dirty="0"/>
              <a:t>"</a:t>
            </a:r>
          </a:p>
        </p:txBody>
      </p:sp>
      <p:sp>
        <p:nvSpPr>
          <p:cNvPr id="17" name="Content Placeholder 16"/>
          <p:cNvSpPr>
            <a:spLocks noGrp="1"/>
          </p:cNvSpPr>
          <p:nvPr>
            <p:ph sz="half" idx="17"/>
          </p:nvPr>
        </p:nvSpPr>
        <p:spPr>
          <a:xfrm>
            <a:off x="3287483" y="3947887"/>
            <a:ext cx="2606040" cy="1500413"/>
          </a:xfrm>
        </p:spPr>
        <p:txBody>
          <a:bodyPr/>
          <a:lstStyle/>
          <a:p>
            <a:r>
              <a:rPr lang="en-US" dirty="0"/>
              <a:t>Much early software was Public Domain (PD)</a:t>
            </a:r>
          </a:p>
          <a:p>
            <a:pPr lvl="1"/>
            <a:r>
              <a:rPr lang="en-US" dirty="0"/>
              <a:t>Means not copyrighted, owned by public</a:t>
            </a:r>
          </a:p>
          <a:p>
            <a:pPr lvl="1"/>
            <a:r>
              <a:rPr lang="en-US" dirty="0"/>
              <a:t>Technically needs a statement waiving copyright (Disclaimer)</a:t>
            </a:r>
          </a:p>
          <a:p>
            <a:pPr lvl="1"/>
            <a:r>
              <a:rPr lang="en-US" dirty="0"/>
              <a:t>Problem: Companies afraid to use PD</a:t>
            </a:r>
          </a:p>
          <a:p>
            <a:pPr lvl="1"/>
            <a:r>
              <a:rPr lang="en-US" dirty="0"/>
              <a:t>"Who owns it?  How do I know I have a right to use it?"</a:t>
            </a:r>
          </a:p>
          <a:p>
            <a:endParaRPr lang="en-US" dirty="0"/>
          </a:p>
        </p:txBody>
      </p:sp>
      <p:sp>
        <p:nvSpPr>
          <p:cNvPr id="18" name="Content Placeholder 17"/>
          <p:cNvSpPr>
            <a:spLocks noGrp="1"/>
          </p:cNvSpPr>
          <p:nvPr>
            <p:ph sz="half" idx="18"/>
          </p:nvPr>
        </p:nvSpPr>
        <p:spPr>
          <a:xfrm>
            <a:off x="6087834" y="4028569"/>
            <a:ext cx="2606040" cy="1500413"/>
          </a:xfrm>
        </p:spPr>
        <p:txBody>
          <a:bodyPr/>
          <a:lstStyle/>
          <a:p>
            <a:pPr lvl="1"/>
            <a:r>
              <a:rPr lang="en-US" sz="1400" dirty="0"/>
              <a:t>Software for which "copying" and "sharing" is encouraged</a:t>
            </a:r>
          </a:p>
          <a:p>
            <a:pPr lvl="1"/>
            <a:r>
              <a:rPr lang="en-US" sz="1400" dirty="0"/>
              <a:t>Usually copyrighted though not sold</a:t>
            </a:r>
          </a:p>
          <a:p>
            <a:pPr lvl="1"/>
            <a:r>
              <a:rPr lang="en-US" sz="1400" dirty="0"/>
              <a:t> Not necessarily "free" or "open source"</a:t>
            </a:r>
          </a:p>
          <a:p>
            <a:pPr lvl="1"/>
            <a:r>
              <a:rPr lang="en-US" sz="1400" dirty="0"/>
              <a:t> Trialware, Adware, CrippleWare, DonationWare</a:t>
            </a:r>
          </a:p>
          <a:p>
            <a:pPr lvl="1"/>
            <a:r>
              <a:rPr lang="en-US" sz="1400" dirty="0"/>
              <a:t> Example: PKZIP file archiving (.ZIP) - Requested $25.00</a:t>
            </a:r>
          </a:p>
          <a:p>
            <a:endParaRPr lang="en-US" dirty="0"/>
          </a:p>
        </p:txBody>
      </p:sp>
      <p:sp>
        <p:nvSpPr>
          <p:cNvPr id="22"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23"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9</a:t>
            </a:fld>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3.xml><?xml version="1.0" encoding="utf-8"?>
<ds:datastoreItem xmlns:ds="http://schemas.openxmlformats.org/officeDocument/2006/customXml" ds:itemID="{AC93C13E-E258-41A0-BBD1-F980043E5914}">
  <ds:schemaRefs>
    <ds:schemaRef ds:uri="http://schemas.microsoft.com/office/2006/metadata/properties"/>
    <ds:schemaRef ds:uri="http://schemas.microsoft.com/office/2006/documentManagement/types"/>
    <ds:schemaRef ds:uri="http://purl.org/dc/terms/"/>
    <ds:schemaRef ds:uri="http://www.w3.org/XML/1998/namespace"/>
    <ds:schemaRef ds:uri="http://schemas.openxmlformats.org/package/2006/metadata/core-properties"/>
    <ds:schemaRef ds:uri="http://purl.org/dc/elements/1.1/"/>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2424</TotalTime>
  <Words>7190</Words>
  <Application>Microsoft Macintosh PowerPoint</Application>
  <PresentationFormat>On-screen Show (4:3)</PresentationFormat>
  <Paragraphs>1006</Paragraphs>
  <Slides>53</Slides>
  <Notes>49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53</vt:i4>
      </vt:variant>
    </vt:vector>
  </HeadingPairs>
  <TitlesOfParts>
    <vt:vector size="65" baseType="lpstr">
      <vt:lpstr>ＭＳ Ｐゴシック</vt:lpstr>
      <vt:lpstr>Arial</vt:lpstr>
      <vt:lpstr>Arial Black</vt:lpstr>
      <vt:lpstr>Arial Bold</vt:lpstr>
      <vt:lpstr>Calibri</vt:lpstr>
      <vt:lpstr>Century Gothic</vt:lpstr>
      <vt:lpstr>Courier New</vt:lpstr>
      <vt:lpstr>Osaka</vt:lpstr>
      <vt:lpstr>Segoe UI</vt:lpstr>
      <vt:lpstr>Wingdings</vt:lpstr>
      <vt:lpstr>Optum Standard 2017</vt:lpstr>
      <vt:lpstr>TEKsystems_2012</vt:lpstr>
      <vt:lpstr>Open Source</vt:lpstr>
      <vt:lpstr>Module Objectives</vt:lpstr>
      <vt:lpstr>Introduction to Open Source</vt:lpstr>
      <vt:lpstr>Open Source Software</vt:lpstr>
      <vt:lpstr>Early Software Sharing</vt:lpstr>
      <vt:lpstr>Proprietary Software</vt:lpstr>
      <vt:lpstr>Emergence of Free Software</vt:lpstr>
      <vt:lpstr>Early History of Open Source</vt:lpstr>
      <vt:lpstr>Freeware, Public Domain, and Shareware</vt:lpstr>
      <vt:lpstr>Open Source</vt:lpstr>
      <vt:lpstr>Cathedral and The Bazaar</vt:lpstr>
      <vt:lpstr>Linux</vt:lpstr>
      <vt:lpstr>Interesting Facts about Linus Torvalds</vt:lpstr>
      <vt:lpstr>Netscape Story</vt:lpstr>
      <vt:lpstr>Recent History of Open Source</vt:lpstr>
      <vt:lpstr>Open Source and Business</vt:lpstr>
      <vt:lpstr>Three Things That Made Open Source a Force!</vt:lpstr>
      <vt:lpstr>Software Licenses</vt:lpstr>
      <vt:lpstr>Licenses, Free Licenses, and GNU GPL</vt:lpstr>
      <vt:lpstr>GPL Versions</vt:lpstr>
      <vt:lpstr>GNU LGPL</vt:lpstr>
      <vt:lpstr>Permissive Licenses</vt:lpstr>
      <vt:lpstr>Apache Licensing</vt:lpstr>
      <vt:lpstr>Dual Licensing</vt:lpstr>
      <vt:lpstr>License Summary</vt:lpstr>
      <vt:lpstr>License Summary</vt:lpstr>
      <vt:lpstr>REST</vt:lpstr>
      <vt:lpstr>A Case for REST</vt:lpstr>
      <vt:lpstr>A Case for REST (cont.)</vt:lpstr>
      <vt:lpstr>Jeff Bezos's Famous Memo @ Amazon</vt:lpstr>
      <vt:lpstr>Jeff Bezos's Famous Memo @ Amazon (Cont.)</vt:lpstr>
      <vt:lpstr>Evolution of Web Services</vt:lpstr>
      <vt:lpstr>Success Stories of REST Web Services - Salesforce</vt:lpstr>
      <vt:lpstr>Success Stories of REST Web Services – Amazon Web Services (AWS)</vt:lpstr>
      <vt:lpstr>Success Stories of REST Web Services – Expedia </vt:lpstr>
      <vt:lpstr>What is REST?</vt:lpstr>
      <vt:lpstr>REST Principles</vt:lpstr>
      <vt:lpstr>Components of REST</vt:lpstr>
      <vt:lpstr>REST Basics</vt:lpstr>
      <vt:lpstr>REST Webservice Examples</vt:lpstr>
      <vt:lpstr>Rest Design Principles</vt:lpstr>
      <vt:lpstr>REST Design Principles</vt:lpstr>
      <vt:lpstr>1: Client Server Architecture</vt:lpstr>
      <vt:lpstr>2: Statelessness</vt:lpstr>
      <vt:lpstr>3: Cache-ability</vt:lpstr>
      <vt:lpstr>4: Layered System</vt:lpstr>
      <vt:lpstr>4: Layered System (Cont.)</vt:lpstr>
      <vt:lpstr>5: Code on Demand</vt:lpstr>
      <vt:lpstr>6: Uniform Interface</vt:lpstr>
      <vt:lpstr>What is HATEOAS?</vt:lpstr>
      <vt:lpstr>Rest Lab</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Timothy Fox</cp:lastModifiedBy>
  <cp:revision>418</cp:revision>
  <dcterms:created xsi:type="dcterms:W3CDTF">2017-05-18T19:46:44Z</dcterms:created>
  <dcterms:modified xsi:type="dcterms:W3CDTF">2018-07-12T05:18:55Z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